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17"/>
  </p:notesMasterIdLst>
  <p:handoutMasterIdLst>
    <p:handoutMasterId r:id="rId18"/>
  </p:handoutMasterIdLst>
  <p:sldIdLst>
    <p:sldId id="390" r:id="rId2"/>
    <p:sldId id="392" r:id="rId3"/>
    <p:sldId id="400" r:id="rId4"/>
    <p:sldId id="505" r:id="rId5"/>
    <p:sldId id="407" r:id="rId6"/>
    <p:sldId id="394" r:id="rId7"/>
    <p:sldId id="409" r:id="rId8"/>
    <p:sldId id="510" r:id="rId9"/>
    <p:sldId id="796" r:id="rId10"/>
    <p:sldId id="794" r:id="rId11"/>
    <p:sldId id="513" r:id="rId12"/>
    <p:sldId id="797" r:id="rId13"/>
    <p:sldId id="514" r:id="rId14"/>
    <p:sldId id="782" r:id="rId15"/>
    <p:sldId id="401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55B"/>
    <a:srgbClr val="4D8A8B"/>
    <a:srgbClr val="F39034"/>
    <a:srgbClr val="0F71AB"/>
    <a:srgbClr val="BBC9D5"/>
    <a:srgbClr val="0A4E7F"/>
    <a:srgbClr val="0E3D6C"/>
    <a:srgbClr val="618FE5"/>
    <a:srgbClr val="E87827"/>
    <a:srgbClr val="4B2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KIT by Building 23-24 school year </a:t>
            </a:r>
            <a:r>
              <a:rPr lang="en-US" sz="1200" b="0">
                <a:solidFill>
                  <a:sysClr val="windowText" lastClr="000000"/>
                </a:solidFill>
              </a:rPr>
              <a:t>as of 5.30.24 (n=1,600)</a:t>
            </a:r>
            <a:endParaRPr lang="en-US" b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KIT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Sheet2!$A$2:$A$31</c:f>
              <c:strCache>
                <c:ptCount val="30"/>
                <c:pt idx="0">
                  <c:v>TCE</c:v>
                </c:pt>
                <c:pt idx="1">
                  <c:v>Spec/Oth</c:v>
                </c:pt>
                <c:pt idx="2">
                  <c:v>FVE</c:v>
                </c:pt>
                <c:pt idx="3">
                  <c:v>EVA</c:v>
                </c:pt>
                <c:pt idx="4">
                  <c:v>CWE</c:v>
                </c:pt>
                <c:pt idx="5">
                  <c:v>GTY</c:v>
                </c:pt>
                <c:pt idx="6">
                  <c:v>JFE</c:v>
                </c:pt>
                <c:pt idx="7">
                  <c:v>SFE</c:v>
                </c:pt>
                <c:pt idx="8">
                  <c:v>MCE</c:v>
                </c:pt>
                <c:pt idx="9">
                  <c:v>MOE</c:v>
                </c:pt>
                <c:pt idx="10">
                  <c:v>SHS</c:v>
                </c:pt>
                <c:pt idx="11">
                  <c:v>WOE</c:v>
                </c:pt>
                <c:pt idx="12">
                  <c:v>HWD</c:v>
                </c:pt>
                <c:pt idx="13">
                  <c:v>WHE</c:v>
                </c:pt>
                <c:pt idx="14">
                  <c:v>VRE</c:v>
                </c:pt>
                <c:pt idx="15">
                  <c:v>ERA</c:v>
                </c:pt>
                <c:pt idx="16">
                  <c:v>PCE</c:v>
                </c:pt>
                <c:pt idx="17">
                  <c:v>MAE</c:v>
                </c:pt>
                <c:pt idx="18">
                  <c:v>JAE</c:v>
                </c:pt>
                <c:pt idx="19">
                  <c:v>SLE</c:v>
                </c:pt>
                <c:pt idx="20">
                  <c:v>EIS</c:v>
                </c:pt>
                <c:pt idx="21">
                  <c:v>LOE</c:v>
                </c:pt>
                <c:pt idx="22">
                  <c:v>GAE</c:v>
                </c:pt>
                <c:pt idx="23">
                  <c:v>JHS</c:v>
                </c:pt>
                <c:pt idx="24">
                  <c:v>NOR</c:v>
                </c:pt>
                <c:pt idx="25">
                  <c:v>EME</c:v>
                </c:pt>
                <c:pt idx="26">
                  <c:v>HAE</c:v>
                </c:pt>
                <c:pt idx="27">
                  <c:v>EVG</c:v>
                </c:pt>
                <c:pt idx="28">
                  <c:v>CHS</c:v>
                </c:pt>
                <c:pt idx="29">
                  <c:v>EHS</c:v>
                </c:pt>
              </c:strCache>
            </c:strRef>
          </c:cat>
          <c:val>
            <c:numRef>
              <c:f>Sheet2!$B$2:$B$31</c:f>
              <c:numCache>
                <c:formatCode>General</c:formatCode>
                <c:ptCount val="30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20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22</c:v>
                </c:pt>
                <c:pt idx="8">
                  <c:v>28</c:v>
                </c:pt>
                <c:pt idx="9">
                  <c:v>28</c:v>
                </c:pt>
                <c:pt idx="10">
                  <c:v>29</c:v>
                </c:pt>
                <c:pt idx="11">
                  <c:v>29</c:v>
                </c:pt>
                <c:pt idx="12">
                  <c:v>34</c:v>
                </c:pt>
                <c:pt idx="13">
                  <c:v>37</c:v>
                </c:pt>
                <c:pt idx="14">
                  <c:v>40</c:v>
                </c:pt>
                <c:pt idx="15">
                  <c:v>43</c:v>
                </c:pt>
                <c:pt idx="16">
                  <c:v>43</c:v>
                </c:pt>
                <c:pt idx="17">
                  <c:v>48</c:v>
                </c:pt>
                <c:pt idx="18">
                  <c:v>49</c:v>
                </c:pt>
                <c:pt idx="19">
                  <c:v>55</c:v>
                </c:pt>
                <c:pt idx="20">
                  <c:v>57</c:v>
                </c:pt>
                <c:pt idx="21">
                  <c:v>59</c:v>
                </c:pt>
                <c:pt idx="22">
                  <c:v>82</c:v>
                </c:pt>
                <c:pt idx="23">
                  <c:v>83</c:v>
                </c:pt>
                <c:pt idx="24">
                  <c:v>89</c:v>
                </c:pt>
                <c:pt idx="25">
                  <c:v>92</c:v>
                </c:pt>
                <c:pt idx="26">
                  <c:v>106</c:v>
                </c:pt>
                <c:pt idx="27">
                  <c:v>126</c:v>
                </c:pt>
                <c:pt idx="28">
                  <c:v>129</c:v>
                </c:pt>
                <c:pt idx="29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2-4A49-AEF8-5F5D71C6D6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03425384"/>
        <c:axId val="603427904"/>
      </c:barChart>
      <c:catAx>
        <c:axId val="603425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427904"/>
        <c:crosses val="autoZero"/>
        <c:auto val="1"/>
        <c:lblAlgn val="ctr"/>
        <c:lblOffset val="100"/>
        <c:noMultiLvlLbl val="0"/>
      </c:catAx>
      <c:valAx>
        <c:axId val="603427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3425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3DAA6-0527-4C7D-8E4C-1E02C68135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897606-6232-4643-B3E5-C47579DEC866}">
      <dgm:prSet/>
      <dgm:spPr/>
      <dgm:t>
        <a:bodyPr/>
        <a:lstStyle/>
        <a:p>
          <a:r>
            <a:rPr lang="en-US" dirty="0"/>
            <a:t>Wrapping up the school year</a:t>
          </a:r>
        </a:p>
      </dgm:t>
    </dgm:pt>
    <dgm:pt modelId="{8F60B6E6-C800-4C1A-BA67-1142A41F825B}" type="parTrans" cxnId="{79A8992B-3BF9-4771-A7FA-0E85C6BA1BC3}">
      <dgm:prSet/>
      <dgm:spPr/>
      <dgm:t>
        <a:bodyPr/>
        <a:lstStyle/>
        <a:p>
          <a:endParaRPr lang="en-US"/>
        </a:p>
      </dgm:t>
    </dgm:pt>
    <dgm:pt modelId="{E7761D0D-4874-4F3E-9F05-EA1C695F8E05}" type="sibTrans" cxnId="{79A8992B-3BF9-4771-A7FA-0E85C6BA1BC3}">
      <dgm:prSet/>
      <dgm:spPr/>
      <dgm:t>
        <a:bodyPr/>
        <a:lstStyle/>
        <a:p>
          <a:endParaRPr lang="en-US"/>
        </a:p>
      </dgm:t>
    </dgm:pt>
    <dgm:pt modelId="{CCAC7717-3726-493D-B5E8-B0B1F66189C8}">
      <dgm:prSet/>
      <dgm:spPr/>
      <dgm:t>
        <a:bodyPr/>
        <a:lstStyle/>
        <a:p>
          <a:pPr rtl="0"/>
          <a:r>
            <a:rPr lang="en-US" dirty="0"/>
            <a:t>Removing, Continuing, Transitions and Checking in</a:t>
          </a:r>
          <a:endParaRPr lang="en-US" dirty="0">
            <a:latin typeface="Calibri"/>
          </a:endParaRPr>
        </a:p>
      </dgm:t>
    </dgm:pt>
    <dgm:pt modelId="{1478A930-E6F2-43D4-81E0-09318C987730}" type="parTrans" cxnId="{CEFDF54A-85BE-4624-961A-32C831CD04E0}">
      <dgm:prSet/>
      <dgm:spPr/>
      <dgm:t>
        <a:bodyPr/>
        <a:lstStyle/>
        <a:p>
          <a:endParaRPr lang="en-US"/>
        </a:p>
      </dgm:t>
    </dgm:pt>
    <dgm:pt modelId="{8575D13D-EBF1-4D64-AF11-9AA93B3C3C20}" type="sibTrans" cxnId="{CEFDF54A-85BE-4624-961A-32C831CD04E0}">
      <dgm:prSet/>
      <dgm:spPr/>
      <dgm:t>
        <a:bodyPr/>
        <a:lstStyle/>
        <a:p>
          <a:endParaRPr lang="en-US"/>
        </a:p>
      </dgm:t>
    </dgm:pt>
    <dgm:pt modelId="{04D77946-D4E7-4D29-9536-C416E175CDC7}">
      <dgm:prSet/>
      <dgm:spPr/>
      <dgm:t>
        <a:bodyPr/>
        <a:lstStyle/>
        <a:p>
          <a:r>
            <a:rPr lang="en-US" dirty="0"/>
            <a:t>Summer</a:t>
          </a:r>
        </a:p>
      </dgm:t>
    </dgm:pt>
    <dgm:pt modelId="{9C1C2137-0F13-412A-B6DA-878D73A91781}" type="parTrans" cxnId="{3F89F01C-0A60-4FB9-B3DC-989E80824E29}">
      <dgm:prSet/>
      <dgm:spPr/>
      <dgm:t>
        <a:bodyPr/>
        <a:lstStyle/>
        <a:p>
          <a:endParaRPr lang="en-US"/>
        </a:p>
      </dgm:t>
    </dgm:pt>
    <dgm:pt modelId="{C7481AB8-A85A-4B5F-A933-3204CD00CC83}" type="sibTrans" cxnId="{3F89F01C-0A60-4FB9-B3DC-989E80824E29}">
      <dgm:prSet/>
      <dgm:spPr/>
      <dgm:t>
        <a:bodyPr/>
        <a:lstStyle/>
        <a:p>
          <a:endParaRPr lang="en-US"/>
        </a:p>
      </dgm:t>
    </dgm:pt>
    <dgm:pt modelId="{ADFA57ED-7811-4A05-BCE9-6A44CD8AD618}">
      <dgm:prSet/>
      <dgm:spPr/>
      <dgm:t>
        <a:bodyPr/>
        <a:lstStyle/>
        <a:p>
          <a:r>
            <a:rPr lang="en-US" dirty="0"/>
            <a:t>Summer school</a:t>
          </a:r>
        </a:p>
      </dgm:t>
    </dgm:pt>
    <dgm:pt modelId="{7EED57DA-25A1-458D-A07A-7E65CF8519A4}" type="parTrans" cxnId="{6BB9FEEA-6148-490B-A202-6B9FEE14EF31}">
      <dgm:prSet/>
      <dgm:spPr/>
      <dgm:t>
        <a:bodyPr/>
        <a:lstStyle/>
        <a:p>
          <a:endParaRPr lang="en-US"/>
        </a:p>
      </dgm:t>
    </dgm:pt>
    <dgm:pt modelId="{DEB2611B-1E43-4E8F-9EE3-159FF4A9A8F6}" type="sibTrans" cxnId="{6BB9FEEA-6148-490B-A202-6B9FEE14EF31}">
      <dgm:prSet/>
      <dgm:spPr/>
      <dgm:t>
        <a:bodyPr/>
        <a:lstStyle/>
        <a:p>
          <a:endParaRPr lang="en-US"/>
        </a:p>
      </dgm:t>
    </dgm:pt>
    <dgm:pt modelId="{106160A3-97A7-4DC9-8B63-1379EB8F106F}">
      <dgm:prSet/>
      <dgm:spPr/>
      <dgm:t>
        <a:bodyPr/>
        <a:lstStyle/>
        <a:p>
          <a:r>
            <a:rPr lang="en-US" dirty="0"/>
            <a:t>Preparing for start of school 2024-2025</a:t>
          </a:r>
        </a:p>
      </dgm:t>
    </dgm:pt>
    <dgm:pt modelId="{CB7FAFCE-97D0-481C-A8F5-2AFA52C654AD}" type="parTrans" cxnId="{BB478C4A-E93F-416E-B0C7-9E0C2CDE8966}">
      <dgm:prSet/>
      <dgm:spPr/>
      <dgm:t>
        <a:bodyPr/>
        <a:lstStyle/>
        <a:p>
          <a:endParaRPr lang="en-US"/>
        </a:p>
      </dgm:t>
    </dgm:pt>
    <dgm:pt modelId="{4779979F-9FD2-4715-B2A5-DE58E51ED643}" type="sibTrans" cxnId="{BB478C4A-E93F-416E-B0C7-9E0C2CDE8966}">
      <dgm:prSet/>
      <dgm:spPr/>
      <dgm:t>
        <a:bodyPr/>
        <a:lstStyle/>
        <a:p>
          <a:endParaRPr lang="en-US"/>
        </a:p>
      </dgm:t>
    </dgm:pt>
    <dgm:pt modelId="{B0D74FA2-CD94-437D-A38A-43B61FAAE8FF}">
      <dgm:prSet/>
      <dgm:spPr/>
      <dgm:t>
        <a:bodyPr/>
        <a:lstStyle/>
        <a:p>
          <a:r>
            <a:rPr lang="en-US" dirty="0"/>
            <a:t>Address updates</a:t>
          </a:r>
        </a:p>
      </dgm:t>
    </dgm:pt>
    <dgm:pt modelId="{3E9722B1-43BE-4ED8-AE86-4CCB73D06323}" type="parTrans" cxnId="{5904A074-E481-4722-B0B6-D2420A9470BD}">
      <dgm:prSet/>
      <dgm:spPr/>
      <dgm:t>
        <a:bodyPr/>
        <a:lstStyle/>
        <a:p>
          <a:endParaRPr lang="en-US"/>
        </a:p>
      </dgm:t>
    </dgm:pt>
    <dgm:pt modelId="{3D72737F-A68D-499B-92A1-CFA43A8FBE28}" type="sibTrans" cxnId="{5904A074-E481-4722-B0B6-D2420A9470BD}">
      <dgm:prSet/>
      <dgm:spPr/>
      <dgm:t>
        <a:bodyPr/>
        <a:lstStyle/>
        <a:p>
          <a:endParaRPr lang="en-US"/>
        </a:p>
      </dgm:t>
    </dgm:pt>
    <dgm:pt modelId="{D3F9E3FC-7A7E-434E-907A-9623346C0A4E}">
      <dgm:prSet/>
      <dgm:spPr/>
      <dgm:t>
        <a:bodyPr/>
        <a:lstStyle/>
        <a:p>
          <a:pPr rtl="0"/>
          <a:r>
            <a:rPr lang="en-US" dirty="0"/>
            <a:t>Share data</a:t>
          </a:r>
        </a:p>
      </dgm:t>
    </dgm:pt>
    <dgm:pt modelId="{D72EDC80-A527-4ECA-9A5D-DCD47754CE80}" type="parTrans" cxnId="{7C3556F4-F45C-4D00-95EF-1827609D75B4}">
      <dgm:prSet/>
      <dgm:spPr/>
      <dgm:t>
        <a:bodyPr/>
        <a:lstStyle/>
        <a:p>
          <a:endParaRPr lang="en-US"/>
        </a:p>
      </dgm:t>
    </dgm:pt>
    <dgm:pt modelId="{A8328BDC-5071-4A55-A434-8F996E8A64D0}" type="sibTrans" cxnId="{7C3556F4-F45C-4D00-95EF-1827609D75B4}">
      <dgm:prSet/>
      <dgm:spPr/>
      <dgm:t>
        <a:bodyPr/>
        <a:lstStyle/>
        <a:p>
          <a:endParaRPr lang="en-US"/>
        </a:p>
      </dgm:t>
    </dgm:pt>
    <dgm:pt modelId="{4A8D93ED-71D9-4265-AB03-9ED9EA1C95A1}">
      <dgm:prSet phldr="0"/>
      <dgm:spPr/>
      <dgm:t>
        <a:bodyPr/>
        <a:lstStyle/>
        <a:p>
          <a:pPr rtl="0"/>
          <a:r>
            <a:rPr lang="en-US" dirty="0">
              <a:latin typeface="Calibri"/>
            </a:rPr>
            <a:t>Graduating Seniors</a:t>
          </a:r>
          <a:endParaRPr lang="en-US" dirty="0"/>
        </a:p>
      </dgm:t>
    </dgm:pt>
    <dgm:pt modelId="{D313FB22-7873-4B23-8EA5-95A67DB2F968}" type="parTrans" cxnId="{A1B4258D-A7CF-435D-863B-4721B765C554}">
      <dgm:prSet/>
      <dgm:spPr/>
      <dgm:t>
        <a:bodyPr/>
        <a:lstStyle/>
        <a:p>
          <a:endParaRPr lang="en-US"/>
        </a:p>
      </dgm:t>
    </dgm:pt>
    <dgm:pt modelId="{4294BFD7-BC51-4C47-8607-FD0616F784E8}" type="sibTrans" cxnId="{A1B4258D-A7CF-435D-863B-4721B765C554}">
      <dgm:prSet/>
      <dgm:spPr/>
      <dgm:t>
        <a:bodyPr/>
        <a:lstStyle/>
        <a:p>
          <a:endParaRPr lang="en-US"/>
        </a:p>
      </dgm:t>
    </dgm:pt>
    <dgm:pt modelId="{226F769A-D6AB-4285-BE28-B6B123ECD4B6}">
      <dgm:prSet/>
      <dgm:spPr/>
      <dgm:t>
        <a:bodyPr/>
        <a:lstStyle/>
        <a:p>
          <a:r>
            <a:rPr lang="en-US" dirty="0"/>
            <a:t>Final building lists coming soon</a:t>
          </a:r>
          <a:r>
            <a:rPr lang="en-US" dirty="0">
              <a:latin typeface="Calibri"/>
            </a:rPr>
            <a:t> </a:t>
          </a:r>
        </a:p>
      </dgm:t>
    </dgm:pt>
    <dgm:pt modelId="{EDE46A83-CE73-441E-ABEC-69C3C522D279}" type="parTrans" cxnId="{12C42B36-6D0A-40DE-BBE6-12F1A9EBF32C}">
      <dgm:prSet/>
      <dgm:spPr/>
      <dgm:t>
        <a:bodyPr/>
        <a:lstStyle/>
        <a:p>
          <a:endParaRPr lang="en-US"/>
        </a:p>
      </dgm:t>
    </dgm:pt>
    <dgm:pt modelId="{DE226CF2-43DF-4734-A15A-4F4634BA4B75}" type="sibTrans" cxnId="{12C42B36-6D0A-40DE-BBE6-12F1A9EBF32C}">
      <dgm:prSet/>
      <dgm:spPr/>
      <dgm:t>
        <a:bodyPr/>
        <a:lstStyle/>
        <a:p>
          <a:endParaRPr lang="en-US"/>
        </a:p>
      </dgm:t>
    </dgm:pt>
    <dgm:pt modelId="{EA968FDB-4FE7-4BF4-B295-9F0A692368B1}">
      <dgm:prSet/>
      <dgm:spPr/>
      <dgm:t>
        <a:bodyPr/>
        <a:lstStyle/>
        <a:p>
          <a:r>
            <a:rPr lang="en-US" dirty="0"/>
            <a:t>Staffing and Supports</a:t>
          </a:r>
        </a:p>
      </dgm:t>
    </dgm:pt>
    <dgm:pt modelId="{92827619-2644-4245-832B-978AB70C3990}" type="parTrans" cxnId="{BEC4EDF8-286D-4EB9-B1CC-423B34730438}">
      <dgm:prSet/>
      <dgm:spPr/>
      <dgm:t>
        <a:bodyPr/>
        <a:lstStyle/>
        <a:p>
          <a:endParaRPr lang="en-US"/>
        </a:p>
      </dgm:t>
    </dgm:pt>
    <dgm:pt modelId="{D118013A-72E7-4931-8547-71ABFBD19AB8}" type="sibTrans" cxnId="{BEC4EDF8-286D-4EB9-B1CC-423B34730438}">
      <dgm:prSet/>
      <dgm:spPr/>
      <dgm:t>
        <a:bodyPr/>
        <a:lstStyle/>
        <a:p>
          <a:endParaRPr lang="en-US"/>
        </a:p>
      </dgm:t>
    </dgm:pt>
    <dgm:pt modelId="{6EE4A9EF-772F-40D0-8294-BA5A533057DC}">
      <dgm:prSet/>
      <dgm:spPr/>
      <dgm:t>
        <a:bodyPr/>
        <a:lstStyle/>
        <a:p>
          <a:r>
            <a:rPr lang="en-US" dirty="0"/>
            <a:t>Transportation</a:t>
          </a:r>
        </a:p>
      </dgm:t>
    </dgm:pt>
    <dgm:pt modelId="{D92BAED6-C90E-4AC0-8554-44CBFA94725C}" type="parTrans" cxnId="{C2918792-EA8B-40E6-8387-A118C876A1D2}">
      <dgm:prSet/>
      <dgm:spPr/>
      <dgm:t>
        <a:bodyPr/>
        <a:lstStyle/>
        <a:p>
          <a:endParaRPr lang="en-US"/>
        </a:p>
      </dgm:t>
    </dgm:pt>
    <dgm:pt modelId="{F51DAB4C-ADC1-469E-A774-723FF6C794AB}" type="sibTrans" cxnId="{C2918792-EA8B-40E6-8387-A118C876A1D2}">
      <dgm:prSet/>
      <dgm:spPr/>
      <dgm:t>
        <a:bodyPr/>
        <a:lstStyle/>
        <a:p>
          <a:endParaRPr lang="en-US"/>
        </a:p>
      </dgm:t>
    </dgm:pt>
    <dgm:pt modelId="{437D0EC4-7D0F-4337-89AB-72E2414839F7}">
      <dgm:prSet/>
      <dgm:spPr/>
      <dgm:t>
        <a:bodyPr/>
        <a:lstStyle/>
        <a:p>
          <a:r>
            <a:rPr lang="en-US" dirty="0"/>
            <a:t>New Enrollment</a:t>
          </a:r>
        </a:p>
      </dgm:t>
    </dgm:pt>
    <dgm:pt modelId="{5C696D2D-25C5-4F49-9245-2F2992BD95BC}" type="parTrans" cxnId="{A65D9906-8A0A-45CB-8E18-EE6180B4E638}">
      <dgm:prSet/>
      <dgm:spPr/>
      <dgm:t>
        <a:bodyPr/>
        <a:lstStyle/>
        <a:p>
          <a:endParaRPr lang="en-US"/>
        </a:p>
      </dgm:t>
    </dgm:pt>
    <dgm:pt modelId="{95DA057C-6BBF-410E-A505-B52C1EB7CE59}" type="sibTrans" cxnId="{A65D9906-8A0A-45CB-8E18-EE6180B4E638}">
      <dgm:prSet/>
      <dgm:spPr/>
      <dgm:t>
        <a:bodyPr/>
        <a:lstStyle/>
        <a:p>
          <a:endParaRPr lang="en-US"/>
        </a:p>
      </dgm:t>
    </dgm:pt>
    <dgm:pt modelId="{1A0B92FA-AB45-4854-A595-B055B33820BD}" type="pres">
      <dgm:prSet presAssocID="{A0B3DAA6-0527-4C7D-8E4C-1E02C6813584}" presName="linear" presStyleCnt="0">
        <dgm:presLayoutVars>
          <dgm:animLvl val="lvl"/>
          <dgm:resizeHandles val="exact"/>
        </dgm:presLayoutVars>
      </dgm:prSet>
      <dgm:spPr/>
    </dgm:pt>
    <dgm:pt modelId="{6A76C1C7-5F8A-43B9-A897-475184474E9A}" type="pres">
      <dgm:prSet presAssocID="{28897606-6232-4643-B3E5-C47579DEC866}" presName="parentText" presStyleLbl="node1" presStyleIdx="0" presStyleCnt="3" custLinFactNeighborY="1679">
        <dgm:presLayoutVars>
          <dgm:chMax val="0"/>
          <dgm:bulletEnabled val="1"/>
        </dgm:presLayoutVars>
      </dgm:prSet>
      <dgm:spPr/>
    </dgm:pt>
    <dgm:pt modelId="{CC8C1DD3-A3A2-4E41-8326-4FB848BF9BC9}" type="pres">
      <dgm:prSet presAssocID="{28897606-6232-4643-B3E5-C47579DEC866}" presName="childText" presStyleLbl="revTx" presStyleIdx="0" presStyleCnt="3">
        <dgm:presLayoutVars>
          <dgm:bulletEnabled val="1"/>
        </dgm:presLayoutVars>
      </dgm:prSet>
      <dgm:spPr/>
    </dgm:pt>
    <dgm:pt modelId="{57E81571-3527-426B-B9E4-CFA9D5B8F6C9}" type="pres">
      <dgm:prSet presAssocID="{04D77946-D4E7-4D29-9536-C416E175CD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BA3C2F-3484-493A-B916-9AAA6D3422A0}" type="pres">
      <dgm:prSet presAssocID="{04D77946-D4E7-4D29-9536-C416E175CDC7}" presName="childText" presStyleLbl="revTx" presStyleIdx="1" presStyleCnt="3">
        <dgm:presLayoutVars>
          <dgm:bulletEnabled val="1"/>
        </dgm:presLayoutVars>
      </dgm:prSet>
      <dgm:spPr/>
    </dgm:pt>
    <dgm:pt modelId="{E7D8FF79-4B20-4358-97B9-2C9558CD427B}" type="pres">
      <dgm:prSet presAssocID="{106160A3-97A7-4DC9-8B63-1379EB8F106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4A29D19-F432-400E-AF2D-260299948A31}" type="pres">
      <dgm:prSet presAssocID="{106160A3-97A7-4DC9-8B63-1379EB8F106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65D9906-8A0A-45CB-8E18-EE6180B4E638}" srcId="{106160A3-97A7-4DC9-8B63-1379EB8F106F}" destId="{437D0EC4-7D0F-4337-89AB-72E2414839F7}" srcOrd="2" destOrd="0" parTransId="{5C696D2D-25C5-4F49-9245-2F2992BD95BC}" sibTransId="{95DA057C-6BBF-410E-A505-B52C1EB7CE59}"/>
    <dgm:cxn modelId="{3F89F01C-0A60-4FB9-B3DC-989E80824E29}" srcId="{A0B3DAA6-0527-4C7D-8E4C-1E02C6813584}" destId="{04D77946-D4E7-4D29-9536-C416E175CDC7}" srcOrd="1" destOrd="0" parTransId="{9C1C2137-0F13-412A-B6DA-878D73A91781}" sibTransId="{C7481AB8-A85A-4B5F-A933-3204CD00CC83}"/>
    <dgm:cxn modelId="{6ACEB62A-568A-42A4-AE04-0D307AD2BF19}" type="presOf" srcId="{106160A3-97A7-4DC9-8B63-1379EB8F106F}" destId="{E7D8FF79-4B20-4358-97B9-2C9558CD427B}" srcOrd="0" destOrd="0" presId="urn:microsoft.com/office/officeart/2005/8/layout/vList2"/>
    <dgm:cxn modelId="{79A8992B-3BF9-4771-A7FA-0E85C6BA1BC3}" srcId="{A0B3DAA6-0527-4C7D-8E4C-1E02C6813584}" destId="{28897606-6232-4643-B3E5-C47579DEC866}" srcOrd="0" destOrd="0" parTransId="{8F60B6E6-C800-4C1A-BA67-1142A41F825B}" sibTransId="{E7761D0D-4874-4F3E-9F05-EA1C695F8E05}"/>
    <dgm:cxn modelId="{12C42B36-6D0A-40DE-BBE6-12F1A9EBF32C}" srcId="{28897606-6232-4643-B3E5-C47579DEC866}" destId="{226F769A-D6AB-4285-BE28-B6B123ECD4B6}" srcOrd="2" destOrd="0" parTransId="{EDE46A83-CE73-441E-ABEC-69C3C522D279}" sibTransId="{DE226CF2-43DF-4734-A15A-4F4634BA4B75}"/>
    <dgm:cxn modelId="{943C8345-97FD-442F-9829-6F2065E3F8E6}" type="presOf" srcId="{6EE4A9EF-772F-40D0-8294-BA5A533057DC}" destId="{B4A29D19-F432-400E-AF2D-260299948A31}" srcOrd="0" destOrd="1" presId="urn:microsoft.com/office/officeart/2005/8/layout/vList2"/>
    <dgm:cxn modelId="{BB478C4A-E93F-416E-B0C7-9E0C2CDE8966}" srcId="{A0B3DAA6-0527-4C7D-8E4C-1E02C6813584}" destId="{106160A3-97A7-4DC9-8B63-1379EB8F106F}" srcOrd="2" destOrd="0" parTransId="{CB7FAFCE-97D0-481C-A8F5-2AFA52C654AD}" sibTransId="{4779979F-9FD2-4715-B2A5-DE58E51ED643}"/>
    <dgm:cxn modelId="{CEFDF54A-85BE-4624-961A-32C831CD04E0}" srcId="{28897606-6232-4643-B3E5-C47579DEC866}" destId="{CCAC7717-3726-493D-B5E8-B0B1F66189C8}" srcOrd="1" destOrd="0" parTransId="{1478A930-E6F2-43D4-81E0-09318C987730}" sibTransId="{8575D13D-EBF1-4D64-AF11-9AA93B3C3C20}"/>
    <dgm:cxn modelId="{19900054-FDF3-4541-81B3-B29ECE541155}" type="presOf" srcId="{ADFA57ED-7811-4A05-BCE9-6A44CD8AD618}" destId="{34BA3C2F-3484-493A-B916-9AAA6D3422A0}" srcOrd="0" destOrd="0" presId="urn:microsoft.com/office/officeart/2005/8/layout/vList2"/>
    <dgm:cxn modelId="{5904A074-E481-4722-B0B6-D2420A9470BD}" srcId="{106160A3-97A7-4DC9-8B63-1379EB8F106F}" destId="{B0D74FA2-CD94-437D-A38A-43B61FAAE8FF}" srcOrd="0" destOrd="0" parTransId="{3E9722B1-43BE-4ED8-AE86-4CCB73D06323}" sibTransId="{3D72737F-A68D-499B-92A1-CFA43A8FBE28}"/>
    <dgm:cxn modelId="{7BEEFB89-AEA4-4F7B-8EB5-6FD3D99F2890}" type="presOf" srcId="{28897606-6232-4643-B3E5-C47579DEC866}" destId="{6A76C1C7-5F8A-43B9-A897-475184474E9A}" srcOrd="0" destOrd="0" presId="urn:microsoft.com/office/officeart/2005/8/layout/vList2"/>
    <dgm:cxn modelId="{A1B4258D-A7CF-435D-863B-4721B765C554}" srcId="{28897606-6232-4643-B3E5-C47579DEC866}" destId="{4A8D93ED-71D9-4265-AB03-9ED9EA1C95A1}" srcOrd="3" destOrd="0" parTransId="{D313FB22-7873-4B23-8EA5-95A67DB2F968}" sibTransId="{4294BFD7-BC51-4C47-8607-FD0616F784E8}"/>
    <dgm:cxn modelId="{C2918792-EA8B-40E6-8387-A118C876A1D2}" srcId="{106160A3-97A7-4DC9-8B63-1379EB8F106F}" destId="{6EE4A9EF-772F-40D0-8294-BA5A533057DC}" srcOrd="1" destOrd="0" parTransId="{D92BAED6-C90E-4AC0-8554-44CBFA94725C}" sibTransId="{F51DAB4C-ADC1-469E-A774-723FF6C794AB}"/>
    <dgm:cxn modelId="{5153EBA3-7DCA-437D-A04A-E195CEBE7D94}" type="presOf" srcId="{A0B3DAA6-0527-4C7D-8E4C-1E02C6813584}" destId="{1A0B92FA-AB45-4854-A595-B055B33820BD}" srcOrd="0" destOrd="0" presId="urn:microsoft.com/office/officeart/2005/8/layout/vList2"/>
    <dgm:cxn modelId="{47484ABC-68F0-4793-BB48-58FC7E64ABB0}" type="presOf" srcId="{B0D74FA2-CD94-437D-A38A-43B61FAAE8FF}" destId="{B4A29D19-F432-400E-AF2D-260299948A31}" srcOrd="0" destOrd="0" presId="urn:microsoft.com/office/officeart/2005/8/layout/vList2"/>
    <dgm:cxn modelId="{20A4C4BF-7BAB-40F4-A5CD-4B0A250F24C8}" type="presOf" srcId="{D3F9E3FC-7A7E-434E-907A-9623346C0A4E}" destId="{CC8C1DD3-A3A2-4E41-8326-4FB848BF9BC9}" srcOrd="0" destOrd="0" presId="urn:microsoft.com/office/officeart/2005/8/layout/vList2"/>
    <dgm:cxn modelId="{2FA853C0-42B0-43B5-A14C-1C2C3271D5C6}" type="presOf" srcId="{226F769A-D6AB-4285-BE28-B6B123ECD4B6}" destId="{CC8C1DD3-A3A2-4E41-8326-4FB848BF9BC9}" srcOrd="0" destOrd="2" presId="urn:microsoft.com/office/officeart/2005/8/layout/vList2"/>
    <dgm:cxn modelId="{115067C4-CAF3-4AE9-8843-9B23C0893C9E}" type="presOf" srcId="{CCAC7717-3726-493D-B5E8-B0B1F66189C8}" destId="{CC8C1DD3-A3A2-4E41-8326-4FB848BF9BC9}" srcOrd="0" destOrd="1" presId="urn:microsoft.com/office/officeart/2005/8/layout/vList2"/>
    <dgm:cxn modelId="{71B46BD3-A818-46A5-8ABA-8FBEEDF06954}" type="presOf" srcId="{437D0EC4-7D0F-4337-89AB-72E2414839F7}" destId="{B4A29D19-F432-400E-AF2D-260299948A31}" srcOrd="0" destOrd="2" presId="urn:microsoft.com/office/officeart/2005/8/layout/vList2"/>
    <dgm:cxn modelId="{303AB5DF-08D9-4DC4-A27D-86E59041B0BB}" type="presOf" srcId="{04D77946-D4E7-4D29-9536-C416E175CDC7}" destId="{57E81571-3527-426B-B9E4-CFA9D5B8F6C9}" srcOrd="0" destOrd="0" presId="urn:microsoft.com/office/officeart/2005/8/layout/vList2"/>
    <dgm:cxn modelId="{4372A1E0-37C6-4177-86DD-DCAE2623F21A}" type="presOf" srcId="{4A8D93ED-71D9-4265-AB03-9ED9EA1C95A1}" destId="{CC8C1DD3-A3A2-4E41-8326-4FB848BF9BC9}" srcOrd="0" destOrd="3" presId="urn:microsoft.com/office/officeart/2005/8/layout/vList2"/>
    <dgm:cxn modelId="{7AD9C0E2-2C0D-453C-8CFD-B290854D6D7E}" type="presOf" srcId="{EA968FDB-4FE7-4BF4-B295-9F0A692368B1}" destId="{34BA3C2F-3484-493A-B916-9AAA6D3422A0}" srcOrd="0" destOrd="1" presId="urn:microsoft.com/office/officeart/2005/8/layout/vList2"/>
    <dgm:cxn modelId="{6BB9FEEA-6148-490B-A202-6B9FEE14EF31}" srcId="{04D77946-D4E7-4D29-9536-C416E175CDC7}" destId="{ADFA57ED-7811-4A05-BCE9-6A44CD8AD618}" srcOrd="0" destOrd="0" parTransId="{7EED57DA-25A1-458D-A07A-7E65CF8519A4}" sibTransId="{DEB2611B-1E43-4E8F-9EE3-159FF4A9A8F6}"/>
    <dgm:cxn modelId="{7C3556F4-F45C-4D00-95EF-1827609D75B4}" srcId="{28897606-6232-4643-B3E5-C47579DEC866}" destId="{D3F9E3FC-7A7E-434E-907A-9623346C0A4E}" srcOrd="0" destOrd="0" parTransId="{D72EDC80-A527-4ECA-9A5D-DCD47754CE80}" sibTransId="{A8328BDC-5071-4A55-A434-8F996E8A64D0}"/>
    <dgm:cxn modelId="{BEC4EDF8-286D-4EB9-B1CC-423B34730438}" srcId="{04D77946-D4E7-4D29-9536-C416E175CDC7}" destId="{EA968FDB-4FE7-4BF4-B295-9F0A692368B1}" srcOrd="1" destOrd="0" parTransId="{92827619-2644-4245-832B-978AB70C3990}" sibTransId="{D118013A-72E7-4931-8547-71ABFBD19AB8}"/>
    <dgm:cxn modelId="{40FEAC94-3A74-481E-A687-CF770BB46B80}" type="presParOf" srcId="{1A0B92FA-AB45-4854-A595-B055B33820BD}" destId="{6A76C1C7-5F8A-43B9-A897-475184474E9A}" srcOrd="0" destOrd="0" presId="urn:microsoft.com/office/officeart/2005/8/layout/vList2"/>
    <dgm:cxn modelId="{C08B9F98-98B7-41A7-BB51-1A9E0A6BAA78}" type="presParOf" srcId="{1A0B92FA-AB45-4854-A595-B055B33820BD}" destId="{CC8C1DD3-A3A2-4E41-8326-4FB848BF9BC9}" srcOrd="1" destOrd="0" presId="urn:microsoft.com/office/officeart/2005/8/layout/vList2"/>
    <dgm:cxn modelId="{F5ED2D42-CA21-4FFB-8119-4123F81E1B37}" type="presParOf" srcId="{1A0B92FA-AB45-4854-A595-B055B33820BD}" destId="{57E81571-3527-426B-B9E4-CFA9D5B8F6C9}" srcOrd="2" destOrd="0" presId="urn:microsoft.com/office/officeart/2005/8/layout/vList2"/>
    <dgm:cxn modelId="{F8819BD7-8ADA-42E2-B9A6-CE6B00EF831D}" type="presParOf" srcId="{1A0B92FA-AB45-4854-A595-B055B33820BD}" destId="{34BA3C2F-3484-493A-B916-9AAA6D3422A0}" srcOrd="3" destOrd="0" presId="urn:microsoft.com/office/officeart/2005/8/layout/vList2"/>
    <dgm:cxn modelId="{9BF8BD39-A88F-432D-B58D-1D29501567F0}" type="presParOf" srcId="{1A0B92FA-AB45-4854-A595-B055B33820BD}" destId="{E7D8FF79-4B20-4358-97B9-2C9558CD427B}" srcOrd="4" destOrd="0" presId="urn:microsoft.com/office/officeart/2005/8/layout/vList2"/>
    <dgm:cxn modelId="{A73DC673-ECD4-47D0-A534-25EE1EF73C61}" type="presParOf" srcId="{1A0B92FA-AB45-4854-A595-B055B33820BD}" destId="{B4A29D19-F432-400E-AF2D-260299948A3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6C1C7-5F8A-43B9-A897-475184474E9A}">
      <dsp:nvSpPr>
        <dsp:cNvPr id="0" name=""/>
        <dsp:cNvSpPr/>
      </dsp:nvSpPr>
      <dsp:spPr>
        <a:xfrm>
          <a:off x="0" y="72765"/>
          <a:ext cx="610750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Wrapping up the school year</a:t>
          </a:r>
        </a:p>
      </dsp:txBody>
      <dsp:txXfrm>
        <a:off x="22246" y="95011"/>
        <a:ext cx="6063009" cy="411223"/>
      </dsp:txXfrm>
    </dsp:sp>
    <dsp:sp modelId="{CC8C1DD3-A3A2-4E41-8326-4FB848BF9BC9}">
      <dsp:nvSpPr>
        <dsp:cNvPr id="0" name=""/>
        <dsp:cNvSpPr/>
      </dsp:nvSpPr>
      <dsp:spPr>
        <a:xfrm>
          <a:off x="0" y="510981"/>
          <a:ext cx="6107501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913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Share data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Removing, Continuing, Transitions and Checking in</a:t>
          </a:r>
          <a:endParaRPr lang="en-US" sz="1500" kern="1200" dirty="0">
            <a:latin typeface="Calibri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Final building lists coming soon</a:t>
          </a:r>
          <a:r>
            <a:rPr lang="en-US" sz="1500" kern="1200" dirty="0">
              <a:latin typeface="Calibri"/>
            </a:rPr>
            <a:t> 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latin typeface="Calibri"/>
            </a:rPr>
            <a:t>Graduating Seniors</a:t>
          </a:r>
          <a:endParaRPr lang="en-US" sz="1500" kern="1200" dirty="0"/>
        </a:p>
      </dsp:txBody>
      <dsp:txXfrm>
        <a:off x="0" y="510981"/>
        <a:ext cx="6107501" cy="1042245"/>
      </dsp:txXfrm>
    </dsp:sp>
    <dsp:sp modelId="{57E81571-3527-426B-B9E4-CFA9D5B8F6C9}">
      <dsp:nvSpPr>
        <dsp:cNvPr id="0" name=""/>
        <dsp:cNvSpPr/>
      </dsp:nvSpPr>
      <dsp:spPr>
        <a:xfrm>
          <a:off x="0" y="1553226"/>
          <a:ext cx="610750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Summer</a:t>
          </a:r>
        </a:p>
      </dsp:txBody>
      <dsp:txXfrm>
        <a:off x="22246" y="1575472"/>
        <a:ext cx="6063009" cy="411223"/>
      </dsp:txXfrm>
    </dsp:sp>
    <dsp:sp modelId="{34BA3C2F-3484-493A-B916-9AAA6D3422A0}">
      <dsp:nvSpPr>
        <dsp:cNvPr id="0" name=""/>
        <dsp:cNvSpPr/>
      </dsp:nvSpPr>
      <dsp:spPr>
        <a:xfrm>
          <a:off x="0" y="2008941"/>
          <a:ext cx="6107501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91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Summer school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Staffing and Supports</a:t>
          </a:r>
        </a:p>
      </dsp:txBody>
      <dsp:txXfrm>
        <a:off x="0" y="2008941"/>
        <a:ext cx="6107501" cy="521122"/>
      </dsp:txXfrm>
    </dsp:sp>
    <dsp:sp modelId="{E7D8FF79-4B20-4358-97B9-2C9558CD427B}">
      <dsp:nvSpPr>
        <dsp:cNvPr id="0" name=""/>
        <dsp:cNvSpPr/>
      </dsp:nvSpPr>
      <dsp:spPr>
        <a:xfrm>
          <a:off x="0" y="2530063"/>
          <a:ext cx="610750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Preparing for start of school 2024-2025</a:t>
          </a:r>
        </a:p>
      </dsp:txBody>
      <dsp:txXfrm>
        <a:off x="22246" y="2552309"/>
        <a:ext cx="6063009" cy="411223"/>
      </dsp:txXfrm>
    </dsp:sp>
    <dsp:sp modelId="{B4A29D19-F432-400E-AF2D-260299948A31}">
      <dsp:nvSpPr>
        <dsp:cNvPr id="0" name=""/>
        <dsp:cNvSpPr/>
      </dsp:nvSpPr>
      <dsp:spPr>
        <a:xfrm>
          <a:off x="0" y="2985778"/>
          <a:ext cx="6107501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91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Address updates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Transportation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New Enrollment</a:t>
          </a:r>
        </a:p>
      </dsp:txBody>
      <dsp:txXfrm>
        <a:off x="0" y="2985778"/>
        <a:ext cx="6107501" cy="786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682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DE41B-D784-BA4F-A062-70A7D1BFE91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78A8B-08C7-9F46-93BF-5A384DF5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7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McKinney-Vento Act has been around since 1987 and was most recently amended in 2015 as part of the Every Student Succeeds Act.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most prominent changes of ESSA in the work we do was clarification of preschool eligibility, school </a:t>
            </a: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district 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origin rights, and the addition of a parallel support Foster education program.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state has added in State Law that all public schools must have a building point of contact in each building.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60E0-4088-4640-BAB1-5C92A10669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1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37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7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request items only or request a meeting with the Family Resource Coordinator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6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request items only or request a meeting with the Family Resource Coordinator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58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406BE-9830-4157-9D1E-281136422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83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5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72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D665-3294-4571-99DF-6E73F32C5E79}" type="datetime1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6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B632-11A5-4D4B-91B3-E1588FF5E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01DD8-5A3D-4065-AEE1-0A5A2999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4141-3544-4E8B-AD5E-F963C55B1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E8339C-7A56-4BE3-9C75-043D59700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21175-D8A5-46D2-BC27-8F5B0C8FA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FF1A5-E1CD-4711-BE1F-9F2732E2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61C1-D5CA-4A61-8B39-58D0A0394E68}" type="datetime1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ED78D-6932-456F-B836-DE74D3DD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802C00-2CD3-4D68-A63C-FDFD12B3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2F73-317E-44D1-8E00-EA7B9BDBE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0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D837F-C425-4FF8-85D1-A5B36EFF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886B-0582-4A13-9F7B-2F4456344680}" type="datetime1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EB984-D00E-44A6-BCEB-FDC0C036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5C4D1-FB85-4E7A-BA7F-A77687F4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22F73-317E-44D1-8E00-EA7B9BDBE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6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97DFA4-32DE-834B-9A88-AF371B8DA06F}"/>
              </a:ext>
            </a:extLst>
          </p:cNvPr>
          <p:cNvSpPr/>
          <p:nvPr userDrawn="1"/>
        </p:nvSpPr>
        <p:spPr>
          <a:xfrm>
            <a:off x="54591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5A58DF-6489-4747-A52A-6AD4732DD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4734917"/>
            <a:ext cx="9144000" cy="4222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D2E71B-CDE2-444F-BE3C-8C0F63244777}"/>
              </a:ext>
            </a:extLst>
          </p:cNvPr>
          <p:cNvSpPr/>
          <p:nvPr userDrawn="1"/>
        </p:nvSpPr>
        <p:spPr>
          <a:xfrm>
            <a:off x="0" y="0"/>
            <a:ext cx="9144000" cy="741717"/>
          </a:xfrm>
          <a:prstGeom prst="rect">
            <a:avLst/>
          </a:prstGeom>
          <a:solidFill>
            <a:srgbClr val="0A4E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45C8D85-4049-3240-B035-750FFDEAA69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470" y="33135"/>
            <a:ext cx="629018" cy="6290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59B612-7A47-4F4E-8786-F852DE5AD4F4}"/>
              </a:ext>
            </a:extLst>
          </p:cNvPr>
          <p:cNvSpPr txBox="1"/>
          <p:nvPr userDrawn="1"/>
        </p:nvSpPr>
        <p:spPr>
          <a:xfrm>
            <a:off x="308052" y="4852492"/>
            <a:ext cx="39291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EVERETT PUBLIC SCHOOLS   |  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C028CF-A13C-0745-BF15-5DE30F289CB3}"/>
              </a:ext>
            </a:extLst>
          </p:cNvPr>
          <p:cNvSpPr txBox="1"/>
          <p:nvPr userDrawn="1"/>
        </p:nvSpPr>
        <p:spPr>
          <a:xfrm>
            <a:off x="8241030" y="4777088"/>
            <a:ext cx="61850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fld id="{8116D425-89BC-4F44-9025-2937A8134F91}" type="slidenum">
              <a:rPr lang="en-US" sz="1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90000"/>
                </a:lnSpc>
              </a:pPr>
              <a:t>‹#›</a:t>
            </a:fld>
            <a:endParaRPr lang="en-US" sz="1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95" r:id="rId3"/>
    <p:sldLayoutId id="2147483796" r:id="rId4"/>
  </p:sldLayoutIdLst>
  <p:hf hdr="0" ft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KITOffice@everettsd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verettsd.org/KI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kitoffice@everettsd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DC4230-32DF-18F4-95B6-17A7100D2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318" y="739590"/>
            <a:ext cx="4652681" cy="3991342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58C274DC-CCF8-A142-BBCB-B87298BCCAC2}"/>
              </a:ext>
            </a:extLst>
          </p:cNvPr>
          <p:cNvSpPr/>
          <p:nvPr/>
        </p:nvSpPr>
        <p:spPr>
          <a:xfrm flipH="1">
            <a:off x="-3" y="0"/>
            <a:ext cx="5683911" cy="4744122"/>
          </a:xfrm>
          <a:custGeom>
            <a:avLst/>
            <a:gdLst>
              <a:gd name="connsiteX0" fmla="*/ 0 w 5288889"/>
              <a:gd name="connsiteY0" fmla="*/ 5142586 h 5157216"/>
              <a:gd name="connsiteX1" fmla="*/ 1221638 w 5288889"/>
              <a:gd name="connsiteY1" fmla="*/ 0 h 5157216"/>
              <a:gd name="connsiteX2" fmla="*/ 5281574 w 5288889"/>
              <a:gd name="connsiteY2" fmla="*/ 7315 h 5157216"/>
              <a:gd name="connsiteX3" fmla="*/ 5288889 w 5288889"/>
              <a:gd name="connsiteY3" fmla="*/ 5157216 h 5157216"/>
              <a:gd name="connsiteX4" fmla="*/ 0 w 5288889"/>
              <a:gd name="connsiteY4" fmla="*/ 5142586 h 515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8889" h="5157216">
                <a:moveTo>
                  <a:pt x="0" y="5142586"/>
                </a:moveTo>
                <a:lnTo>
                  <a:pt x="1221638" y="0"/>
                </a:lnTo>
                <a:lnTo>
                  <a:pt x="5281574" y="7315"/>
                </a:lnTo>
                <a:cubicBezTo>
                  <a:pt x="5284012" y="1723949"/>
                  <a:pt x="5286451" y="3440582"/>
                  <a:pt x="5288889" y="5157216"/>
                </a:cubicBezTo>
                <a:lnTo>
                  <a:pt x="0" y="5142586"/>
                </a:lnTo>
                <a:close/>
              </a:path>
            </a:pathLst>
          </a:custGeom>
          <a:solidFill>
            <a:srgbClr val="0A4E7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E90E8974-3A19-1546-82CF-8AE92C3E5F57}"/>
              </a:ext>
            </a:extLst>
          </p:cNvPr>
          <p:cNvSpPr/>
          <p:nvPr/>
        </p:nvSpPr>
        <p:spPr>
          <a:xfrm>
            <a:off x="-3" y="0"/>
            <a:ext cx="5486400" cy="4731505"/>
          </a:xfrm>
          <a:custGeom>
            <a:avLst/>
            <a:gdLst>
              <a:gd name="connsiteX0" fmla="*/ 4209393 w 5486400"/>
              <a:gd name="connsiteY0" fmla="*/ 0 h 4753303"/>
              <a:gd name="connsiteX1" fmla="*/ 0 w 5486400"/>
              <a:gd name="connsiteY1" fmla="*/ 0 h 4753303"/>
              <a:gd name="connsiteX2" fmla="*/ 0 w 5486400"/>
              <a:gd name="connsiteY2" fmla="*/ 4753303 h 4753303"/>
              <a:gd name="connsiteX3" fmla="*/ 197069 w 5486400"/>
              <a:gd name="connsiteY3" fmla="*/ 4753303 h 4753303"/>
              <a:gd name="connsiteX4" fmla="*/ 5486400 w 5486400"/>
              <a:gd name="connsiteY4" fmla="*/ 4753303 h 4753303"/>
              <a:gd name="connsiteX5" fmla="*/ 4209393 w 5486400"/>
              <a:gd name="connsiteY5" fmla="*/ 0 h 475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4753303">
                <a:moveTo>
                  <a:pt x="4209393" y="0"/>
                </a:moveTo>
                <a:lnTo>
                  <a:pt x="0" y="0"/>
                </a:lnTo>
                <a:lnTo>
                  <a:pt x="0" y="4753303"/>
                </a:lnTo>
                <a:lnTo>
                  <a:pt x="197069" y="4753303"/>
                </a:lnTo>
                <a:lnTo>
                  <a:pt x="5486400" y="4753303"/>
                </a:lnTo>
                <a:lnTo>
                  <a:pt x="42093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9875A6-9B94-C747-ADC2-91F6D12986DD}"/>
              </a:ext>
            </a:extLst>
          </p:cNvPr>
          <p:cNvSpPr txBox="1"/>
          <p:nvPr/>
        </p:nvSpPr>
        <p:spPr>
          <a:xfrm>
            <a:off x="438209" y="593481"/>
            <a:ext cx="4520794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39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End of Year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</a:t>
            </a:r>
            <a:endParaRPr lang="en-US" sz="3375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7990BC-BD7B-F44E-ABE3-B9DC3F89D6F2}"/>
              </a:ext>
            </a:extLst>
          </p:cNvPr>
          <p:cNvCxnSpPr>
            <a:cxnSpLocks/>
          </p:cNvCxnSpPr>
          <p:nvPr/>
        </p:nvCxnSpPr>
        <p:spPr>
          <a:xfrm>
            <a:off x="489415" y="1626013"/>
            <a:ext cx="4082585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12EB00B-F5A0-D743-876C-CC6908280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09" y="3147980"/>
            <a:ext cx="3126973" cy="12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45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CC92C0-CF96-4995-9322-429FEBCB83D2}"/>
              </a:ext>
            </a:extLst>
          </p:cNvPr>
          <p:cNvSpPr txBox="1"/>
          <p:nvPr/>
        </p:nvSpPr>
        <p:spPr>
          <a:xfrm>
            <a:off x="99455" y="806099"/>
            <a:ext cx="8948058" cy="49121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A4E7F"/>
                </a:solidFill>
                <a:latin typeface="Arial"/>
                <a:cs typeface="Arial"/>
              </a:rPr>
              <a:t>KIT Office is staffed year round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A4E7F"/>
                </a:solidFill>
                <a:latin typeface="Arial"/>
                <a:cs typeface="Arial"/>
                <a:hlinkClick r:id="rId2"/>
              </a:rPr>
              <a:t>KITOffice@everettsd.org</a:t>
            </a:r>
            <a:endParaRPr lang="en-US" b="1" dirty="0">
              <a:solidFill>
                <a:srgbClr val="0A4E7F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A4E7F"/>
                </a:solidFill>
                <a:latin typeface="Arial"/>
                <a:cs typeface="Arial"/>
              </a:rPr>
              <a:t>425-385-4032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A4E7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A4E7F"/>
                </a:solidFill>
                <a:latin typeface="Arial"/>
                <a:cs typeface="Arial"/>
              </a:rPr>
              <a:t>Transportation for out of area for Summer school programs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rgbClr val="0A4E7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A4E7F"/>
                </a:solidFill>
                <a:latin typeface="Arial"/>
                <a:cs typeface="Arial"/>
              </a:rPr>
              <a:t>Support on site planned through our Cocoon House advocates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rgbClr val="0A4E7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A4E7F"/>
                </a:solidFill>
                <a:latin typeface="Arial"/>
                <a:cs typeface="Arial"/>
              </a:rPr>
              <a:t>Sun Bucks- Program through DSHS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rgbClr val="0A4E7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A4E7F"/>
                </a:solidFill>
                <a:latin typeface="Arial"/>
                <a:cs typeface="Arial"/>
              </a:rPr>
              <a:t>Summer Meal sites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rgbClr val="0A4E7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A4E7F"/>
                </a:solidFill>
                <a:latin typeface="Arial"/>
                <a:cs typeface="Arial"/>
              </a:rPr>
              <a:t>FRCs also staffed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rgbClr val="0A4E7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A4E7F"/>
                </a:solidFill>
                <a:latin typeface="Arial"/>
                <a:cs typeface="Arial"/>
              </a:rPr>
              <a:t>Low Cost/No cost summer activities will be posted on the KIT website soon 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rgbClr val="0A4E7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6000" b="1" dirty="0">
              <a:solidFill>
                <a:srgbClr val="0A4E7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0DCF9-669B-4395-B08A-F66CBF8AEF15}"/>
              </a:ext>
            </a:extLst>
          </p:cNvPr>
          <p:cNvSpPr/>
          <p:nvPr/>
        </p:nvSpPr>
        <p:spPr>
          <a:xfrm>
            <a:off x="99455" y="281122"/>
            <a:ext cx="6594765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Summer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E42AE-EA32-A223-5BA1-D890F7E9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0AD1D-23A7-A928-9731-DA93D19EE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420" y="806099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8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E6004C-F5CD-4B35-8B58-50543D78E21D}"/>
              </a:ext>
            </a:extLst>
          </p:cNvPr>
          <p:cNvSpPr/>
          <p:nvPr/>
        </p:nvSpPr>
        <p:spPr>
          <a:xfrm>
            <a:off x="178756" y="180269"/>
            <a:ext cx="6594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Fall Start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3FEE6-6260-4A36-9CFB-8F09D5413334}"/>
              </a:ext>
            </a:extLst>
          </p:cNvPr>
          <p:cNvSpPr txBox="1"/>
          <p:nvPr/>
        </p:nvSpPr>
        <p:spPr>
          <a:xfrm>
            <a:off x="3476138" y="845809"/>
            <a:ext cx="5523859" cy="38318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A4E7F"/>
                </a:solidFill>
                <a:latin typeface="Arial"/>
                <a:cs typeface="Arial"/>
              </a:rPr>
              <a:t>We are removing over 400 students from our KIT program at the end of this school year.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A4E7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A4E7F"/>
                </a:solidFill>
                <a:latin typeface="Arial"/>
                <a:cs typeface="Arial"/>
              </a:rPr>
              <a:t>New students are being screened for eligibility as they enroll and as the school staff get more details at the start of the school year.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A4E7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A4E7F"/>
                </a:solidFill>
                <a:latin typeface="Arial"/>
                <a:cs typeface="Arial"/>
              </a:rPr>
              <a:t>Transportation requests are being sent to transportation departments starting in August and are adjusted as KIT students report changes.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A4E7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A4E7F"/>
                </a:solidFill>
                <a:latin typeface="Arial"/>
                <a:cs typeface="Arial"/>
              </a:rPr>
              <a:t>Transportation departments are VERY busy at the start of the year and new requests take longer than usual to route.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BF51A8-DCD1-9561-2D64-3C6169EB8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16" y="933450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9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BC0F76-47C4-F3AE-1462-9995DA6D737C}"/>
              </a:ext>
            </a:extLst>
          </p:cNvPr>
          <p:cNvSpPr/>
          <p:nvPr/>
        </p:nvSpPr>
        <p:spPr>
          <a:xfrm>
            <a:off x="1" y="746310"/>
            <a:ext cx="9144000" cy="3992478"/>
          </a:xfrm>
          <a:prstGeom prst="rect">
            <a:avLst/>
          </a:prstGeom>
          <a:solidFill>
            <a:srgbClr val="24355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8BADD-3E70-DB28-04F8-6CB8C24D03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42"/>
          <a:stretch/>
        </p:blipFill>
        <p:spPr>
          <a:xfrm>
            <a:off x="1640541" y="746310"/>
            <a:ext cx="6136729" cy="39924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FFD4C-F4A9-787E-8087-0DDA572B8DE9}"/>
              </a:ext>
            </a:extLst>
          </p:cNvPr>
          <p:cNvSpPr/>
          <p:nvPr/>
        </p:nvSpPr>
        <p:spPr>
          <a:xfrm>
            <a:off x="108536" y="235435"/>
            <a:ext cx="6594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indicators of housing instability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2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CC92C0-CF96-4995-9322-429FEBCB83D2}"/>
              </a:ext>
            </a:extLst>
          </p:cNvPr>
          <p:cNvSpPr txBox="1"/>
          <p:nvPr/>
        </p:nvSpPr>
        <p:spPr>
          <a:xfrm>
            <a:off x="195942" y="861922"/>
            <a:ext cx="8948058" cy="35825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0A4E7F"/>
                </a:solidFill>
                <a:latin typeface="Arial"/>
                <a:cs typeface="Arial"/>
              </a:rPr>
              <a:t>KIT Office: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A4E7F"/>
                </a:solidFill>
                <a:latin typeface="Arial"/>
                <a:cs typeface="Arial"/>
              </a:rPr>
              <a:t>Amy Perusse, KIT Coordinator x4235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A4E7F"/>
                </a:solidFill>
                <a:latin typeface="Arial"/>
                <a:cs typeface="Arial"/>
              </a:rPr>
              <a:t>Abby Mayers, Foster/Family and Community Engagement Coordinator x4138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A4E7F"/>
                </a:solidFill>
                <a:latin typeface="Arial"/>
                <a:cs typeface="Arial"/>
              </a:rPr>
              <a:t>Diane Indivero, KIT Office Assistant x4086</a:t>
            </a:r>
          </a:p>
          <a:p>
            <a:pPr>
              <a:lnSpc>
                <a:spcPct val="90000"/>
              </a:lnSpc>
            </a:pPr>
            <a:endParaRPr lang="en-US" sz="1600" b="1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0A4E7F"/>
                </a:solidFill>
                <a:latin typeface="Arial"/>
                <a:cs typeface="Arial"/>
              </a:rPr>
              <a:t>Family Resource Center- by referral only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A4E7F"/>
                </a:solidFill>
                <a:latin typeface="Arial"/>
                <a:cs typeface="Arial"/>
              </a:rPr>
              <a:t>Lyn Lauzon, Family Resource Coordinator x4654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0A4E7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1600" b="1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0A4E7F"/>
                </a:solidFill>
                <a:latin typeface="Arial"/>
                <a:cs typeface="Arial"/>
              </a:rPr>
              <a:t>Support Staff: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A4E7F"/>
                </a:solidFill>
                <a:latin typeface="Arial"/>
                <a:cs typeface="Arial"/>
              </a:rPr>
              <a:t>Mike Keiss, On-Time Graduation Success Coordinator x4535 (M,T,F); x5148 (</a:t>
            </a:r>
            <a:r>
              <a:rPr lang="en-US" sz="1600" dirty="0" err="1">
                <a:solidFill>
                  <a:srgbClr val="0A4E7F"/>
                </a:solidFill>
                <a:latin typeface="Arial"/>
                <a:cs typeface="Arial"/>
              </a:rPr>
              <a:t>W,Th</a:t>
            </a:r>
            <a:r>
              <a:rPr lang="en-US" sz="1600" dirty="0">
                <a:solidFill>
                  <a:srgbClr val="0A4E7F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0A4E7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1400" i="1" dirty="0">
              <a:solidFill>
                <a:srgbClr val="0A4E7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A4E7F"/>
                </a:solidFill>
                <a:latin typeface="Arial"/>
                <a:cs typeface="Arial"/>
              </a:rPr>
              <a:t>Chris Fulford, Director Categorical Programs x4030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0A4E7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A4E7F"/>
                </a:solidFill>
                <a:latin typeface="Arial"/>
                <a:cs typeface="Arial"/>
              </a:rPr>
              <a:t>More information at </a:t>
            </a:r>
            <a:r>
              <a:rPr lang="en-US" sz="1400" dirty="0">
                <a:solidFill>
                  <a:srgbClr val="0A4E7F"/>
                </a:solidFill>
                <a:latin typeface="Arial"/>
                <a:cs typeface="Arial"/>
                <a:hlinkClick r:id="rId2"/>
              </a:rPr>
              <a:t>www.everettsd.org/KIT</a:t>
            </a:r>
            <a:r>
              <a:rPr lang="en-US" sz="1400" dirty="0">
                <a:solidFill>
                  <a:srgbClr val="0A4E7F"/>
                </a:solidFill>
                <a:latin typeface="Arial"/>
                <a:cs typeface="Arial"/>
              </a:rPr>
              <a:t> (Sign in as an employee to unlock the KIT Staff Toolkit)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0DCF9-669B-4395-B08A-F66CBF8AEF15}"/>
              </a:ext>
            </a:extLst>
          </p:cNvPr>
          <p:cNvSpPr/>
          <p:nvPr/>
        </p:nvSpPr>
        <p:spPr>
          <a:xfrm>
            <a:off x="195942" y="308016"/>
            <a:ext cx="6594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KIT Team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FD184-E8EC-1899-65CF-38546ADB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1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431048-A4FF-FA74-20E3-85E082D6B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853" y="525603"/>
            <a:ext cx="4092295" cy="409229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21F93-578A-11F4-F26F-AB53E622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B9A2-8096-4AAF-9CD9-B2A701DE7804}" type="datetime1">
              <a:rPr lang="en-US" smtClean="0"/>
              <a:t>5/30/2024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47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person, window, wall&#10;&#10;Description automatically generated">
            <a:extLst>
              <a:ext uri="{FF2B5EF4-FFF2-40B4-BE49-F238E27FC236}">
                <a16:creationId xmlns:a16="http://schemas.microsoft.com/office/drawing/2014/main" id="{D762AA88-6B2A-CD4C-A15F-682425E8EC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08391" y="0"/>
            <a:ext cx="7235607" cy="473336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B7C52E3F-EDDE-184E-91AB-70579A25ABDC}"/>
              </a:ext>
            </a:extLst>
          </p:cNvPr>
          <p:cNvSpPr/>
          <p:nvPr/>
        </p:nvSpPr>
        <p:spPr>
          <a:xfrm flipH="1">
            <a:off x="-4" y="0"/>
            <a:ext cx="5683911" cy="4733364"/>
          </a:xfrm>
          <a:custGeom>
            <a:avLst/>
            <a:gdLst>
              <a:gd name="connsiteX0" fmla="*/ 0 w 5288889"/>
              <a:gd name="connsiteY0" fmla="*/ 5142586 h 5157216"/>
              <a:gd name="connsiteX1" fmla="*/ 1221638 w 5288889"/>
              <a:gd name="connsiteY1" fmla="*/ 0 h 5157216"/>
              <a:gd name="connsiteX2" fmla="*/ 5281574 w 5288889"/>
              <a:gd name="connsiteY2" fmla="*/ 7315 h 5157216"/>
              <a:gd name="connsiteX3" fmla="*/ 5288889 w 5288889"/>
              <a:gd name="connsiteY3" fmla="*/ 5157216 h 5157216"/>
              <a:gd name="connsiteX4" fmla="*/ 0 w 5288889"/>
              <a:gd name="connsiteY4" fmla="*/ 5142586 h 515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8889" h="5157216">
                <a:moveTo>
                  <a:pt x="0" y="5142586"/>
                </a:moveTo>
                <a:lnTo>
                  <a:pt x="1221638" y="0"/>
                </a:lnTo>
                <a:lnTo>
                  <a:pt x="5281574" y="7315"/>
                </a:lnTo>
                <a:cubicBezTo>
                  <a:pt x="5284012" y="1723949"/>
                  <a:pt x="5286451" y="3440582"/>
                  <a:pt x="5288889" y="5157216"/>
                </a:cubicBezTo>
                <a:lnTo>
                  <a:pt x="0" y="5142586"/>
                </a:lnTo>
                <a:close/>
              </a:path>
            </a:pathLst>
          </a:custGeom>
          <a:solidFill>
            <a:srgbClr val="0A4E7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19411C-0751-004B-B212-A7835E3A0934}"/>
              </a:ext>
            </a:extLst>
          </p:cNvPr>
          <p:cNvSpPr/>
          <p:nvPr/>
        </p:nvSpPr>
        <p:spPr>
          <a:xfrm>
            <a:off x="-3" y="1"/>
            <a:ext cx="5486400" cy="4733363"/>
          </a:xfrm>
          <a:custGeom>
            <a:avLst/>
            <a:gdLst>
              <a:gd name="connsiteX0" fmla="*/ 4209393 w 5486400"/>
              <a:gd name="connsiteY0" fmla="*/ 0 h 4753303"/>
              <a:gd name="connsiteX1" fmla="*/ 0 w 5486400"/>
              <a:gd name="connsiteY1" fmla="*/ 0 h 4753303"/>
              <a:gd name="connsiteX2" fmla="*/ 0 w 5486400"/>
              <a:gd name="connsiteY2" fmla="*/ 4753303 h 4753303"/>
              <a:gd name="connsiteX3" fmla="*/ 197069 w 5486400"/>
              <a:gd name="connsiteY3" fmla="*/ 4753303 h 4753303"/>
              <a:gd name="connsiteX4" fmla="*/ 5486400 w 5486400"/>
              <a:gd name="connsiteY4" fmla="*/ 4753303 h 4753303"/>
              <a:gd name="connsiteX5" fmla="*/ 4209393 w 5486400"/>
              <a:gd name="connsiteY5" fmla="*/ 0 h 475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4753303">
                <a:moveTo>
                  <a:pt x="4209393" y="0"/>
                </a:moveTo>
                <a:lnTo>
                  <a:pt x="0" y="0"/>
                </a:lnTo>
                <a:lnTo>
                  <a:pt x="0" y="4753303"/>
                </a:lnTo>
                <a:lnTo>
                  <a:pt x="197069" y="4753303"/>
                </a:lnTo>
                <a:lnTo>
                  <a:pt x="5486400" y="4753303"/>
                </a:lnTo>
                <a:lnTo>
                  <a:pt x="4209393" y="0"/>
                </a:lnTo>
                <a:close/>
              </a:path>
            </a:pathLst>
          </a:custGeom>
          <a:solidFill>
            <a:srgbClr val="0A4E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9875A6-9B94-C747-ADC2-91F6D12986DD}"/>
              </a:ext>
            </a:extLst>
          </p:cNvPr>
          <p:cNvSpPr txBox="1"/>
          <p:nvPr/>
        </p:nvSpPr>
        <p:spPr>
          <a:xfrm>
            <a:off x="438209" y="919343"/>
            <a:ext cx="3738770" cy="319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400" b="1" dirty="0">
                <a:solidFill>
                  <a:srgbClr val="F39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</a:p>
          <a:p>
            <a:pPr>
              <a:lnSpc>
                <a:spcPct val="90000"/>
              </a:lnSpc>
            </a:pPr>
            <a:r>
              <a:rPr lang="en-US" sz="6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YOU!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you do to support EPS students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families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375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9513AA-7A09-1B46-B1C4-86158B5F6A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119" y="3499945"/>
            <a:ext cx="1091761" cy="10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9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00972" y="57625"/>
            <a:ext cx="5715000" cy="71263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>
                <a:solidFill>
                  <a:schemeClr val="bg1"/>
                </a:solidFill>
                <a:latin typeface="Myriad Pro" pitchFamily="34" charset="0"/>
              </a:rPr>
              <a:t>Today’s goals</a:t>
            </a:r>
            <a:endParaRPr lang="en-US" sz="270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F8C11037-0B54-4396-9ACB-2A08E80E42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043471"/>
              </p:ext>
            </p:extLst>
          </p:nvPr>
        </p:nvGraphicFramePr>
        <p:xfrm>
          <a:off x="2972748" y="790676"/>
          <a:ext cx="6107502" cy="382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11F2D44-2886-4A03-986E-DFB18BB2B023}"/>
              </a:ext>
            </a:extLst>
          </p:cNvPr>
          <p:cNvGrpSpPr/>
          <p:nvPr/>
        </p:nvGrpSpPr>
        <p:grpSpPr>
          <a:xfrm>
            <a:off x="-134694" y="790676"/>
            <a:ext cx="2560283" cy="1319546"/>
            <a:chOff x="-354894" y="738808"/>
            <a:chExt cx="3014351" cy="163269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715149D-47EE-4778-8D0F-4CB03B7C5D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66209"/>
            <a:stretch/>
          </p:blipFill>
          <p:spPr>
            <a:xfrm>
              <a:off x="-354894" y="738808"/>
              <a:ext cx="3014351" cy="129884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1A4E89-CA73-4160-8A94-AEC64981D62D}"/>
                </a:ext>
              </a:extLst>
            </p:cNvPr>
            <p:cNvSpPr txBox="1"/>
            <p:nvPr/>
          </p:nvSpPr>
          <p:spPr>
            <a:xfrm>
              <a:off x="289304" y="1940617"/>
              <a:ext cx="1945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/>
                <a:t>McKinney-Vento and </a:t>
              </a:r>
            </a:p>
            <a:p>
              <a:pPr algn="ctr"/>
              <a:r>
                <a:rPr lang="en-US" sz="1100" b="1"/>
                <a:t>Foster Education Support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1D04215-5794-4F12-961C-C8DA0B5186D4}"/>
              </a:ext>
            </a:extLst>
          </p:cNvPr>
          <p:cNvSpPr txBox="1"/>
          <p:nvPr/>
        </p:nvSpPr>
        <p:spPr>
          <a:xfrm>
            <a:off x="237589" y="2216449"/>
            <a:ext cx="2619507" cy="24314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20000"/>
              </a:spcBef>
              <a:buClr>
                <a:srgbClr val="D9531E"/>
              </a:buClr>
            </a:pPr>
            <a:r>
              <a:rPr lang="en-US" sz="1000" b="1" dirty="0">
                <a:solidFill>
                  <a:schemeClr val="tx2"/>
                </a:solidFill>
                <a:latin typeface="Calibri"/>
              </a:rPr>
              <a:t>Amy Perusse</a:t>
            </a:r>
            <a:endParaRPr lang="en-US" sz="1000" b="1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20000"/>
              </a:spcBef>
              <a:buClr>
                <a:srgbClr val="D9531E"/>
              </a:buClr>
            </a:pPr>
            <a:r>
              <a:rPr lang="en-US" sz="1000" b="1" dirty="0">
                <a:solidFill>
                  <a:schemeClr val="tx2"/>
                </a:solidFill>
                <a:latin typeface="Calibri"/>
              </a:rPr>
              <a:t>EPS KIT Coordinator</a:t>
            </a:r>
            <a:endParaRPr lang="en-US" sz="1000" b="1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20000"/>
              </a:spcBef>
            </a:pPr>
            <a:r>
              <a:rPr lang="en-US" sz="1000" b="1" dirty="0">
                <a:solidFill>
                  <a:schemeClr val="tx2"/>
                </a:solidFill>
                <a:latin typeface="Calibri"/>
              </a:rPr>
              <a:t>McKinney-Vento Liaison</a:t>
            </a:r>
            <a:endParaRPr lang="en-US" sz="1000" b="1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20000"/>
              </a:spcBef>
              <a:buClr>
                <a:srgbClr val="D9531E"/>
              </a:buClr>
            </a:pPr>
            <a:endParaRPr lang="en-US" sz="1000" b="1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20000"/>
              </a:spcBef>
              <a:buClr>
                <a:srgbClr val="D9531E"/>
              </a:buClr>
            </a:pPr>
            <a:r>
              <a:rPr lang="en-US" sz="1000" b="1" dirty="0">
                <a:solidFill>
                  <a:schemeClr val="tx2"/>
                </a:solidFill>
                <a:latin typeface="Calibri"/>
              </a:rPr>
              <a:t>Abby Mayers</a:t>
            </a:r>
            <a:endParaRPr lang="en-US" sz="1000" b="1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20000"/>
              </a:spcBef>
              <a:buClr>
                <a:srgbClr val="D9531E"/>
              </a:buClr>
            </a:pPr>
            <a:r>
              <a:rPr lang="en-US" sz="1000" b="1" dirty="0">
                <a:solidFill>
                  <a:schemeClr val="tx2"/>
                </a:solidFill>
                <a:latin typeface="Calibri"/>
              </a:rPr>
              <a:t>Foster Liaison/Family and Community Engagement Coordinator</a:t>
            </a:r>
            <a:endParaRPr lang="en-US" sz="1000" b="1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20000"/>
              </a:spcBef>
            </a:pPr>
            <a:endParaRPr lang="en-US" sz="1000" b="1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20000"/>
              </a:spcBef>
            </a:pPr>
            <a:r>
              <a:rPr lang="en-US" sz="1000" b="1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Lyn Lauzon</a:t>
            </a:r>
          </a:p>
          <a:p>
            <a:pPr>
              <a:spcBef>
                <a:spcPct val="20000"/>
              </a:spcBef>
            </a:pPr>
            <a:r>
              <a:rPr lang="en-US" sz="1000" b="1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Family Resource Center Coordinator</a:t>
            </a:r>
          </a:p>
          <a:p>
            <a:pPr>
              <a:spcBef>
                <a:spcPct val="20000"/>
              </a:spcBef>
            </a:pPr>
            <a:endParaRPr lang="en-US" sz="1000" b="1" dirty="0">
              <a:solidFill>
                <a:schemeClr val="tx2"/>
              </a:solidFill>
              <a:ea typeface="Calibri"/>
              <a:cs typeface="Calibri"/>
            </a:endParaRPr>
          </a:p>
          <a:p>
            <a:pPr>
              <a:spcBef>
                <a:spcPct val="20000"/>
              </a:spcBef>
            </a:pPr>
            <a:r>
              <a:rPr lang="en-US" sz="1000" b="1" dirty="0">
                <a:solidFill>
                  <a:schemeClr val="tx2"/>
                </a:solidFill>
                <a:ea typeface="Calibri"/>
                <a:cs typeface="Calibri"/>
              </a:rPr>
              <a:t>Diane Indivero </a:t>
            </a:r>
          </a:p>
          <a:p>
            <a:pPr>
              <a:spcBef>
                <a:spcPct val="20000"/>
              </a:spcBef>
            </a:pPr>
            <a:r>
              <a:rPr lang="en-US" sz="1000" b="1" dirty="0">
                <a:solidFill>
                  <a:schemeClr val="tx2"/>
                </a:solidFill>
                <a:ea typeface="Calibri"/>
                <a:cs typeface="Calibri"/>
              </a:rPr>
              <a:t>KIT Admin Assistant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C7784-E998-54F1-9CF4-86359B3C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2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9EB1A57-0E40-1647-84B4-BA51162615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819" r="-1"/>
          <a:stretch/>
        </p:blipFill>
        <p:spPr>
          <a:xfrm>
            <a:off x="2935432" y="0"/>
            <a:ext cx="6208568" cy="3213847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58C274DC-CCF8-A142-BBCB-B87298BCCAC2}"/>
              </a:ext>
            </a:extLst>
          </p:cNvPr>
          <p:cNvSpPr/>
          <p:nvPr/>
        </p:nvSpPr>
        <p:spPr>
          <a:xfrm flipH="1">
            <a:off x="-4" y="0"/>
            <a:ext cx="5683911" cy="4733364"/>
          </a:xfrm>
          <a:custGeom>
            <a:avLst/>
            <a:gdLst>
              <a:gd name="connsiteX0" fmla="*/ 0 w 5288889"/>
              <a:gd name="connsiteY0" fmla="*/ 5142586 h 5157216"/>
              <a:gd name="connsiteX1" fmla="*/ 1221638 w 5288889"/>
              <a:gd name="connsiteY1" fmla="*/ 0 h 5157216"/>
              <a:gd name="connsiteX2" fmla="*/ 5281574 w 5288889"/>
              <a:gd name="connsiteY2" fmla="*/ 7315 h 5157216"/>
              <a:gd name="connsiteX3" fmla="*/ 5288889 w 5288889"/>
              <a:gd name="connsiteY3" fmla="*/ 5157216 h 5157216"/>
              <a:gd name="connsiteX4" fmla="*/ 0 w 5288889"/>
              <a:gd name="connsiteY4" fmla="*/ 5142586 h 515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8889" h="5157216">
                <a:moveTo>
                  <a:pt x="0" y="5142586"/>
                </a:moveTo>
                <a:lnTo>
                  <a:pt x="1221638" y="0"/>
                </a:lnTo>
                <a:lnTo>
                  <a:pt x="5281574" y="7315"/>
                </a:lnTo>
                <a:cubicBezTo>
                  <a:pt x="5284012" y="1723949"/>
                  <a:pt x="5286451" y="3440582"/>
                  <a:pt x="5288889" y="5157216"/>
                </a:cubicBezTo>
                <a:lnTo>
                  <a:pt x="0" y="5142586"/>
                </a:lnTo>
                <a:close/>
              </a:path>
            </a:pathLst>
          </a:custGeom>
          <a:solidFill>
            <a:srgbClr val="0A4E7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2ED1242-FE08-FC49-89A0-175DA868ACFE}"/>
              </a:ext>
            </a:extLst>
          </p:cNvPr>
          <p:cNvSpPr/>
          <p:nvPr/>
        </p:nvSpPr>
        <p:spPr>
          <a:xfrm>
            <a:off x="-3" y="1"/>
            <a:ext cx="5486400" cy="4733364"/>
          </a:xfrm>
          <a:custGeom>
            <a:avLst/>
            <a:gdLst>
              <a:gd name="connsiteX0" fmla="*/ 4209393 w 5486400"/>
              <a:gd name="connsiteY0" fmla="*/ 0 h 4753303"/>
              <a:gd name="connsiteX1" fmla="*/ 0 w 5486400"/>
              <a:gd name="connsiteY1" fmla="*/ 0 h 4753303"/>
              <a:gd name="connsiteX2" fmla="*/ 0 w 5486400"/>
              <a:gd name="connsiteY2" fmla="*/ 4753303 h 4753303"/>
              <a:gd name="connsiteX3" fmla="*/ 197069 w 5486400"/>
              <a:gd name="connsiteY3" fmla="*/ 4753303 h 4753303"/>
              <a:gd name="connsiteX4" fmla="*/ 5486400 w 5486400"/>
              <a:gd name="connsiteY4" fmla="*/ 4753303 h 4753303"/>
              <a:gd name="connsiteX5" fmla="*/ 4209393 w 5486400"/>
              <a:gd name="connsiteY5" fmla="*/ 0 h 475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4753303">
                <a:moveTo>
                  <a:pt x="4209393" y="0"/>
                </a:moveTo>
                <a:lnTo>
                  <a:pt x="0" y="0"/>
                </a:lnTo>
                <a:lnTo>
                  <a:pt x="0" y="4753303"/>
                </a:lnTo>
                <a:lnTo>
                  <a:pt x="197069" y="4753303"/>
                </a:lnTo>
                <a:lnTo>
                  <a:pt x="5486400" y="4753303"/>
                </a:lnTo>
                <a:lnTo>
                  <a:pt x="4209393" y="0"/>
                </a:lnTo>
                <a:close/>
              </a:path>
            </a:pathLst>
          </a:custGeom>
          <a:solidFill>
            <a:srgbClr val="0A4E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9875A6-9B94-C747-ADC2-91F6D12986DD}"/>
              </a:ext>
            </a:extLst>
          </p:cNvPr>
          <p:cNvSpPr txBox="1"/>
          <p:nvPr/>
        </p:nvSpPr>
        <p:spPr>
          <a:xfrm>
            <a:off x="420624" y="189581"/>
            <a:ext cx="3738770" cy="179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F39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Overview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375" b="1" dirty="0">
              <a:solidFill>
                <a:schemeClr val="bg1"/>
              </a:solidFill>
              <a:latin typeface="Myriad Pro"/>
              <a:cs typeface="Myriad Pro"/>
            </a:endParaRPr>
          </a:p>
          <a:p>
            <a:pPr>
              <a:lnSpc>
                <a:spcPct val="90000"/>
              </a:lnSpc>
            </a:pPr>
            <a:endParaRPr lang="en-US" sz="3375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DE82C06-66D1-6E40-8DEC-A50B2B3A12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846" y="3403427"/>
            <a:ext cx="1091761" cy="10917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0E10BED-EEF0-78A6-EF2B-960685351E7A}"/>
              </a:ext>
            </a:extLst>
          </p:cNvPr>
          <p:cNvGrpSpPr/>
          <p:nvPr/>
        </p:nvGrpSpPr>
        <p:grpSpPr>
          <a:xfrm>
            <a:off x="552476" y="883336"/>
            <a:ext cx="3722256" cy="3230967"/>
            <a:chOff x="176788" y="1490295"/>
            <a:chExt cx="3722256" cy="32309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ABB23E-182C-0484-948D-BD7C1AEF59FC}"/>
                </a:ext>
              </a:extLst>
            </p:cNvPr>
            <p:cNvSpPr/>
            <p:nvPr/>
          </p:nvSpPr>
          <p:spPr>
            <a:xfrm>
              <a:off x="533502" y="3789277"/>
              <a:ext cx="914400" cy="931985"/>
            </a:xfrm>
            <a:prstGeom prst="ellipse">
              <a:avLst/>
            </a:prstGeom>
            <a:solidFill>
              <a:srgbClr val="F3903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algn="ctr"/>
              <a:r>
                <a:rPr 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UHY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Calibri"/>
                </a:rPr>
                <a:t>319</a:t>
              </a:r>
            </a:p>
            <a:p>
              <a:pPr algn="ctr"/>
              <a:endParaRPr lang="en-US" i="1" dirty="0">
                <a:cs typeface="Calibri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2CA1ACB-C959-9D55-F497-72E74B2DB698}"/>
                </a:ext>
              </a:extLst>
            </p:cNvPr>
            <p:cNvSpPr/>
            <p:nvPr/>
          </p:nvSpPr>
          <p:spPr>
            <a:xfrm>
              <a:off x="1222130" y="1490295"/>
              <a:ext cx="1696915" cy="1617784"/>
            </a:xfrm>
            <a:prstGeom prst="ellipse">
              <a:avLst/>
            </a:prstGeom>
            <a:solidFill>
              <a:srgbClr val="F3903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CA06CA-3EB9-E014-6F7B-81D023DC1A41}"/>
                </a:ext>
              </a:extLst>
            </p:cNvPr>
            <p:cNvSpPr txBox="1"/>
            <p:nvPr/>
          </p:nvSpPr>
          <p:spPr>
            <a:xfrm>
              <a:off x="1232850" y="1667407"/>
              <a:ext cx="1670537" cy="116955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cs typeface="Calibri"/>
                </a:rPr>
                <a:t>KIT Total</a:t>
              </a:r>
              <a:endParaRPr lang="en-US" dirty="0">
                <a:cs typeface="Calibri"/>
              </a:endParaRPr>
            </a:p>
            <a:p>
              <a:pPr algn="ctr"/>
              <a:r>
                <a:rPr lang="en-US" dirty="0">
                  <a:cs typeface="Calibri"/>
                </a:rPr>
                <a:t>so far for 23-24</a:t>
              </a:r>
              <a:endParaRPr lang="en-US" dirty="0"/>
            </a:p>
            <a:p>
              <a:pPr algn="ctr"/>
              <a:r>
                <a:rPr lang="en-US" sz="2800" b="1" dirty="0">
                  <a:ea typeface="Calibri"/>
                  <a:cs typeface="Calibri"/>
                </a:rPr>
                <a:t>1,600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9FC13BD-4F3A-CC93-6170-8BDE9FDA7518}"/>
                </a:ext>
              </a:extLst>
            </p:cNvPr>
            <p:cNvSpPr/>
            <p:nvPr/>
          </p:nvSpPr>
          <p:spPr>
            <a:xfrm>
              <a:off x="1393778" y="3198000"/>
              <a:ext cx="1362807" cy="1401301"/>
            </a:xfrm>
            <a:prstGeom prst="ellipse">
              <a:avLst/>
            </a:prstGeom>
            <a:solidFill>
              <a:srgbClr val="F3903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100" b="1" i="1" dirty="0">
                  <a:solidFill>
                    <a:schemeClr val="bg1"/>
                  </a:solidFill>
                  <a:cs typeface="Calibri"/>
                </a:rPr>
                <a:t>M-V &amp; Foster </a:t>
              </a:r>
              <a:r>
                <a:rPr lang="en-US" sz="1000" b="1" i="1" dirty="0">
                  <a:solidFill>
                    <a:schemeClr val="bg1"/>
                  </a:solidFill>
                  <a:cs typeface="Calibri"/>
                </a:rPr>
                <a:t>(Dual support)</a:t>
              </a:r>
              <a:endParaRPr lang="en-US" sz="1000" dirty="0">
                <a:solidFill>
                  <a:schemeClr val="bg1"/>
                </a:solidFill>
                <a:cs typeface="Calibri"/>
              </a:endParaRPr>
            </a:p>
            <a:p>
              <a:pPr algn="ctr"/>
              <a:r>
                <a:rPr lang="en-US" sz="1100" b="1" i="1" dirty="0">
                  <a:solidFill>
                    <a:schemeClr val="bg1"/>
                  </a:solidFill>
                  <a:cs typeface="Calibri"/>
                </a:rPr>
                <a:t>Total </a:t>
              </a:r>
              <a:endParaRPr lang="en-US" sz="1100" dirty="0">
                <a:solidFill>
                  <a:schemeClr val="bg1"/>
                </a:solidFill>
                <a:cs typeface="Calibri"/>
              </a:endParaRPr>
            </a:p>
            <a:p>
              <a:pPr algn="ctr"/>
              <a:r>
                <a:rPr lang="en-US" sz="1600" i="1" dirty="0">
                  <a:solidFill>
                    <a:schemeClr val="bg1"/>
                  </a:solidFill>
                  <a:ea typeface="Calibri"/>
                  <a:cs typeface="Calibri"/>
                </a:rPr>
                <a:t>18</a:t>
              </a:r>
              <a:endParaRPr lang="en-US" sz="1100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F0A49E-5028-313E-FB3D-2C3508C06BD9}"/>
                </a:ext>
              </a:extLst>
            </p:cNvPr>
            <p:cNvSpPr/>
            <p:nvPr/>
          </p:nvSpPr>
          <p:spPr>
            <a:xfrm>
              <a:off x="176788" y="2357077"/>
              <a:ext cx="1488067" cy="1443022"/>
            </a:xfrm>
            <a:prstGeom prst="ellipse">
              <a:avLst/>
            </a:prstGeom>
            <a:solidFill>
              <a:srgbClr val="F3903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 b="1" dirty="0">
                  <a:cs typeface="Calibri"/>
                </a:rPr>
                <a:t>M-V</a:t>
              </a:r>
              <a:r>
                <a:rPr lang="en-US" sz="1400" dirty="0">
                  <a:cs typeface="Calibri"/>
                </a:rPr>
                <a:t> </a:t>
              </a:r>
              <a:r>
                <a:rPr lang="en-US" dirty="0">
                  <a:cs typeface="Calibri"/>
                </a:rPr>
                <a:t>Total </a:t>
              </a:r>
              <a:endParaRPr lang="en-US" dirty="0">
                <a:ea typeface="+mn-lt"/>
                <a:cs typeface="+mn-lt"/>
              </a:endParaRPr>
            </a:p>
            <a:p>
              <a:pPr algn="ctr"/>
              <a:r>
                <a:rPr lang="en-US" b="1" dirty="0">
                  <a:cs typeface="Calibri"/>
                </a:rPr>
                <a:t>1,528</a:t>
              </a:r>
              <a:endParaRPr lang="en-US" b="1" dirty="0">
                <a:ea typeface="Calibri"/>
                <a:cs typeface="Calibri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2D85A1D-5341-56C4-BB6D-17EE2475A01A}"/>
                </a:ext>
              </a:extLst>
            </p:cNvPr>
            <p:cNvSpPr/>
            <p:nvPr/>
          </p:nvSpPr>
          <p:spPr>
            <a:xfrm>
              <a:off x="2545029" y="2452198"/>
              <a:ext cx="1354015" cy="1380392"/>
            </a:xfrm>
            <a:prstGeom prst="ellipse">
              <a:avLst/>
            </a:prstGeom>
            <a:solidFill>
              <a:srgbClr val="F3903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 b="1" dirty="0">
                  <a:cs typeface="Calibri"/>
                </a:rPr>
                <a:t>Foster</a:t>
              </a:r>
            </a:p>
            <a:p>
              <a:pPr algn="ctr"/>
              <a:r>
                <a:rPr lang="en-US" dirty="0">
                  <a:cs typeface="Calibri"/>
                </a:rPr>
                <a:t>Only Total</a:t>
              </a:r>
              <a:endParaRPr lang="en-US" dirty="0">
                <a:ea typeface="Calibri"/>
                <a:cs typeface="Calibri"/>
              </a:endParaRPr>
            </a:p>
            <a:p>
              <a:pPr algn="ctr"/>
              <a:r>
                <a:rPr lang="en-US" b="1" dirty="0">
                  <a:ea typeface="Calibri"/>
                  <a:cs typeface="Calibri"/>
                </a:rPr>
                <a:t>54</a:t>
              </a:r>
              <a:endParaRPr lang="en-US" sz="1200" b="1" dirty="0">
                <a:ea typeface="Calibri"/>
                <a:cs typeface="Calibri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1C991E5-EFD9-4C76-0B83-5D2402CACF72}"/>
              </a:ext>
            </a:extLst>
          </p:cNvPr>
          <p:cNvSpPr txBox="1"/>
          <p:nvPr/>
        </p:nvSpPr>
        <p:spPr>
          <a:xfrm>
            <a:off x="5393162" y="3213847"/>
            <a:ext cx="3797904" cy="2211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McKinney-Vento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&amp; Youth who lack a </a:t>
            </a:r>
            <a:r>
              <a:rPr lang="en-US" sz="900" b="1" i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fixed, regular, and adequate 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nighttime residence</a:t>
            </a:r>
          </a:p>
          <a:p>
            <a:pPr>
              <a:lnSpc>
                <a:spcPct val="90000"/>
              </a:lnSpc>
            </a:pP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Unaccompanied Homeless Youth (UHY)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McKinney-Vento definition and are not in the physical custody of a parent/guardian.</a:t>
            </a:r>
          </a:p>
          <a:p>
            <a:pPr>
              <a:lnSpc>
                <a:spcPct val="90000"/>
              </a:lnSpc>
            </a:pP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Care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 care away from home/parent and Child Welfare Agency has Placement, care, &amp; authority</a:t>
            </a:r>
          </a:p>
          <a:p>
            <a:pPr>
              <a:lnSpc>
                <a:spcPct val="90000"/>
              </a:lnSpc>
            </a:pPr>
            <a:endParaRPr lang="en-US" sz="48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1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F0DCF9-669B-4395-B08A-F66CBF8AEF15}"/>
              </a:ext>
            </a:extLst>
          </p:cNvPr>
          <p:cNvSpPr/>
          <p:nvPr/>
        </p:nvSpPr>
        <p:spPr>
          <a:xfrm>
            <a:off x="290944" y="106310"/>
            <a:ext cx="6594765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Kids in Transition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1,600 Identified and supported so far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DC01B-4963-D052-28BA-C01CDD516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4D419D5-4A2E-1517-B3D4-A65853FE3C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812803"/>
              </p:ext>
            </p:extLst>
          </p:nvPr>
        </p:nvGraphicFramePr>
        <p:xfrm>
          <a:off x="181535" y="894229"/>
          <a:ext cx="8618649" cy="371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133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F0DCF9-669B-4395-B08A-F66CBF8AEF15}"/>
              </a:ext>
            </a:extLst>
          </p:cNvPr>
          <p:cNvSpPr/>
          <p:nvPr/>
        </p:nvSpPr>
        <p:spPr>
          <a:xfrm>
            <a:off x="290944" y="106310"/>
            <a:ext cx="6594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 in Transition</a:t>
            </a:r>
          </a:p>
          <a:p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Educational Support?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9F8F65-4137-4CCE-98B8-D94A69660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0"/>
          <a:stretch/>
        </p:blipFill>
        <p:spPr>
          <a:xfrm>
            <a:off x="67234" y="886336"/>
            <a:ext cx="8991705" cy="2803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01E1C0-A7C0-42CC-8745-B3A937B213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2" t="54948" r="11628" b="27309"/>
          <a:stretch/>
        </p:blipFill>
        <p:spPr>
          <a:xfrm>
            <a:off x="928577" y="4026005"/>
            <a:ext cx="7201786" cy="46231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7AB44-BB42-8767-C07B-5B98CCBBF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57F72-3A1A-7B1B-6F5D-4041ADCEF39E}"/>
              </a:ext>
            </a:extLst>
          </p:cNvPr>
          <p:cNvSpPr txBox="1"/>
          <p:nvPr/>
        </p:nvSpPr>
        <p:spPr>
          <a:xfrm>
            <a:off x="290944" y="886336"/>
            <a:ext cx="35164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Lack of stable housing causes:</a:t>
            </a:r>
          </a:p>
        </p:txBody>
      </p:sp>
    </p:spTree>
    <p:extLst>
      <p:ext uri="{BB962C8B-B14F-4D97-AF65-F5344CB8AC3E}">
        <p14:creationId xmlns:p14="http://schemas.microsoft.com/office/powerpoint/2010/main" val="345106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3ED6CB53-2D5C-FF96-401E-B99E47D3E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5" y="136489"/>
            <a:ext cx="6674004" cy="410035"/>
          </a:xfrm>
          <a:prstGeom prst="rect">
            <a:avLst/>
          </a:prstGeom>
        </p:spPr>
      </p:pic>
      <p:pic>
        <p:nvPicPr>
          <p:cNvPr id="5" name="Picture 6" descr="Diagram&#10;&#10;Description automatically generated">
            <a:extLst>
              <a:ext uri="{FF2B5EF4-FFF2-40B4-BE49-F238E27FC236}">
                <a16:creationId xmlns:a16="http://schemas.microsoft.com/office/drawing/2014/main" id="{A9DFAACC-A35F-B3A4-BA25-36E081506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4" y="918737"/>
            <a:ext cx="8970827" cy="36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0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C063314-ABBB-6142-A166-357A080722C4}"/>
              </a:ext>
            </a:extLst>
          </p:cNvPr>
          <p:cNvSpPr/>
          <p:nvPr/>
        </p:nvSpPr>
        <p:spPr>
          <a:xfrm>
            <a:off x="290944" y="106310"/>
            <a:ext cx="6594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does KIT support last?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1B648-14E7-4816-802C-FE6D60C1CDD2}"/>
              </a:ext>
            </a:extLst>
          </p:cNvPr>
          <p:cNvSpPr txBox="1"/>
          <p:nvPr/>
        </p:nvSpPr>
        <p:spPr>
          <a:xfrm>
            <a:off x="223709" y="918712"/>
            <a:ext cx="57418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 student is stably housed (or no longer in foster care), they are eligible for support through the end of that school year and includes summer school if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may enroll in their resident area school at any time. We encourage transferring at a “natural transition time” like over spring, winter, or summer break.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registration in the new school, a parent should alert the new school if they are now stable but would like to finish the school year with support (this can be noted on the student housing form).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51C37-6583-4E9F-A9B8-3D030C656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9051">
            <a:off x="6003017" y="1193935"/>
            <a:ext cx="2840982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8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CC92C0-CF96-4995-9322-429FEBCB83D2}"/>
              </a:ext>
            </a:extLst>
          </p:cNvPr>
          <p:cNvSpPr txBox="1"/>
          <p:nvPr/>
        </p:nvSpPr>
        <p:spPr>
          <a:xfrm>
            <a:off x="67235" y="842947"/>
            <a:ext cx="9076765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A4E7F"/>
                </a:solidFill>
                <a:latin typeface="Arial"/>
                <a:cs typeface="Arial"/>
              </a:rPr>
              <a:t>Changes to contacts or housing?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A4E7F"/>
                </a:solidFill>
                <a:latin typeface="Arial"/>
                <a:cs typeface="Arial"/>
              </a:rPr>
              <a:t>Report to the KIT office using a student housing questionnaire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A4E7F"/>
                </a:solidFill>
                <a:latin typeface="Arial"/>
                <a:cs typeface="Arial"/>
              </a:rPr>
              <a:t>Summer school?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A4E7F"/>
                </a:solidFill>
                <a:latin typeface="Arial"/>
                <a:cs typeface="Arial"/>
              </a:rPr>
              <a:t>Notify the KIT office if KIT students need transportation out of the regular service area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A4E7F"/>
                </a:solidFill>
                <a:latin typeface="Arial"/>
                <a:cs typeface="Arial"/>
              </a:rPr>
              <a:t>School plan for fall?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A4E7F"/>
                </a:solidFill>
                <a:latin typeface="Arial"/>
                <a:cs typeface="Arial"/>
              </a:rPr>
              <a:t>Review the school decision making guide with staff, parents, caregivers, student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A4E7F"/>
                </a:solidFill>
                <a:latin typeface="Arial"/>
                <a:cs typeface="Arial"/>
              </a:rPr>
              <a:t>Foster, </a:t>
            </a:r>
            <a:r>
              <a:rPr lang="en-US" sz="1800" dirty="0">
                <a:solidFill>
                  <a:srgbClr val="0A4E7F"/>
                </a:solidFill>
                <a:latin typeface="Arial"/>
                <a:cs typeface="Arial"/>
              </a:rPr>
              <a:t>check in with Abby to make sure there is a good plan for fall if unsure</a:t>
            </a:r>
          </a:p>
          <a:p>
            <a:pPr>
              <a:lnSpc>
                <a:spcPct val="90000"/>
              </a:lnSpc>
            </a:pPr>
            <a:endParaRPr lang="en-US" sz="4000" b="1" dirty="0">
              <a:solidFill>
                <a:srgbClr val="0A4E7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A4E7F"/>
                </a:solidFill>
                <a:latin typeface="Arial Narrow"/>
                <a:cs typeface="Arial Narrow" panose="020B0604020202020204" pitchFamily="34" charset="0"/>
              </a:rPr>
              <a:t>When contacting the KIT office, please either use the KIT office email (</a:t>
            </a:r>
            <a:r>
              <a:rPr lang="en-US" sz="2000" b="1" dirty="0">
                <a:solidFill>
                  <a:srgbClr val="0A4E7F"/>
                </a:solidFill>
                <a:latin typeface="Arial Narrow"/>
                <a:cs typeface="Arial Narrow" panose="020B0604020202020204" pitchFamily="34" charset="0"/>
                <a:hlinkClick r:id="rId2"/>
              </a:rPr>
              <a:t>kitoffice@everettsd.org</a:t>
            </a:r>
            <a:r>
              <a:rPr lang="en-US" sz="2000" b="1" dirty="0">
                <a:solidFill>
                  <a:srgbClr val="0A4E7F"/>
                </a:solidFill>
                <a:latin typeface="Arial Narrow"/>
                <a:cs typeface="Arial Narrow" panose="020B0604020202020204" pitchFamily="34" charset="0"/>
              </a:rPr>
              <a:t>) or email Amy and Diane.  Please do not do both!</a:t>
            </a:r>
            <a:endParaRPr lang="en-US" sz="2000" b="1" dirty="0">
              <a:solidFill>
                <a:srgbClr val="0A4E7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0DCF9-669B-4395-B08A-F66CBF8AEF15}"/>
              </a:ext>
            </a:extLst>
          </p:cNvPr>
          <p:cNvSpPr/>
          <p:nvPr/>
        </p:nvSpPr>
        <p:spPr>
          <a:xfrm>
            <a:off x="67235" y="333881"/>
            <a:ext cx="6594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Year Check ins (In process- Final Lists next week)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E42AE-EA32-A223-5BA1-D890F7E9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Reminder stamp PSD - PSDstamps">
            <a:extLst>
              <a:ext uri="{FF2B5EF4-FFF2-40B4-BE49-F238E27FC236}">
                <a16:creationId xmlns:a16="http://schemas.microsoft.com/office/drawing/2014/main" id="{34F6EE1C-A3D9-F347-941C-2641FF1FA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3" y="3424768"/>
            <a:ext cx="1528949" cy="7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8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CC92C0-CF96-4995-9322-429FEBCB83D2}"/>
              </a:ext>
            </a:extLst>
          </p:cNvPr>
          <p:cNvSpPr txBox="1"/>
          <p:nvPr/>
        </p:nvSpPr>
        <p:spPr>
          <a:xfrm>
            <a:off x="248771" y="842947"/>
            <a:ext cx="5022476" cy="41365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A4E7F"/>
                </a:solidFill>
                <a:latin typeface="Arial"/>
                <a:cs typeface="Arial"/>
              </a:rPr>
              <a:t>Fines &amp; Fees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A4E7F"/>
                </a:solidFill>
                <a:latin typeface="Arial"/>
                <a:cs typeface="Arial"/>
              </a:rPr>
              <a:t>ASB treasurer can send eligible expenses to the KIT office to clear for graduating seniors.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0A4E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A4E7F"/>
                </a:solidFill>
                <a:latin typeface="Arial"/>
                <a:cs typeface="Arial"/>
              </a:rPr>
              <a:t>UHY/Foster (&amp; Former Foster)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A4E7F"/>
                </a:solidFill>
                <a:latin typeface="Arial"/>
                <a:cs typeface="Arial"/>
              </a:rPr>
              <a:t>Can complete (or amend) their FAFSA to apply as independent student.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A4E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Also, may have access to other financial aid and s</a:t>
            </a:r>
            <a:r>
              <a:rPr lang="en-US" sz="1800" dirty="0">
                <a:solidFill>
                  <a:srgbClr val="0A4E7F"/>
                </a:solidFill>
                <a:latin typeface="Arial"/>
                <a:cs typeface="Arial"/>
              </a:rPr>
              <a:t>cholarships &amp; programs like ETV &amp; Onward Learning.</a:t>
            </a:r>
            <a:endParaRPr lang="en-US" dirty="0">
              <a:solidFill>
                <a:srgbClr val="0A4E7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0A4E7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0A4E7F"/>
                </a:solidFill>
                <a:latin typeface="Arial"/>
                <a:cs typeface="Arial"/>
              </a:rPr>
              <a:t>Cap &amp; Gown, </a:t>
            </a:r>
            <a:r>
              <a:rPr lang="en-US" sz="1800" dirty="0">
                <a:solidFill>
                  <a:srgbClr val="0A4E7F"/>
                </a:solidFill>
                <a:latin typeface="Arial"/>
                <a:cs typeface="Arial"/>
              </a:rPr>
              <a:t>lists</a:t>
            </a:r>
            <a:r>
              <a:rPr lang="en-US" sz="1800" b="1" dirty="0">
                <a:solidFill>
                  <a:srgbClr val="0A4E7F"/>
                </a:solidFill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0A4E7F"/>
                </a:solidFill>
                <a:latin typeface="Arial"/>
                <a:cs typeface="Arial"/>
              </a:rPr>
              <a:t>should have already been sent to the KIT office and we have paid for these through the vendors.</a:t>
            </a:r>
          </a:p>
          <a:p>
            <a:pPr>
              <a:lnSpc>
                <a:spcPct val="90000"/>
              </a:lnSpc>
            </a:pPr>
            <a:endParaRPr lang="en-US" sz="4000" b="1" dirty="0">
              <a:solidFill>
                <a:srgbClr val="0A4E7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0DCF9-669B-4395-B08A-F66CBF8AEF15}"/>
              </a:ext>
            </a:extLst>
          </p:cNvPr>
          <p:cNvSpPr/>
          <p:nvPr/>
        </p:nvSpPr>
        <p:spPr>
          <a:xfrm>
            <a:off x="67235" y="226304"/>
            <a:ext cx="6594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E42AE-EA32-A223-5BA1-D890F7E9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E651D-94BF-3D52-6175-7A16538A7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58" y="1223682"/>
            <a:ext cx="3390669" cy="269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46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107</TotalTime>
  <Words>892</Words>
  <Application>Microsoft Office PowerPoint</Application>
  <PresentationFormat>On-screen Show (16:9)</PresentationFormat>
  <Paragraphs>147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Arial Nova Cond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Dykeman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Thompson</dc:creator>
  <cp:lastModifiedBy>Perusse, Amy L.</cp:lastModifiedBy>
  <cp:revision>30</cp:revision>
  <cp:lastPrinted>2016-08-31T16:33:36Z</cp:lastPrinted>
  <dcterms:created xsi:type="dcterms:W3CDTF">2016-08-25T16:48:33Z</dcterms:created>
  <dcterms:modified xsi:type="dcterms:W3CDTF">2024-05-30T16:52:01Z</dcterms:modified>
</cp:coreProperties>
</file>